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7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5" r:id="rId18"/>
    <p:sldId id="276" r:id="rId19"/>
    <p:sldId id="271" r:id="rId20"/>
    <p:sldId id="272" r:id="rId21"/>
    <p:sldId id="273" r:id="rId22"/>
  </p:sldIdLst>
  <p:sldSz cx="18288000" cy="10287000"/>
  <p:notesSz cx="6808788" cy="9940925"/>
  <p:embeddedFontLst>
    <p:embeddedFont>
      <p:font typeface="Arimo" panose="020B0604020202020204" charset="0"/>
      <p:regular r:id="rId24"/>
    </p:embeddedFont>
    <p:embeddedFont>
      <p:font typeface="Clear Sans Bold Italics" panose="020B0604020202020204" charset="0"/>
      <p:regular r:id="rId25"/>
    </p:embeddedFont>
    <p:embeddedFont>
      <p:font typeface="Clear Sans Regular Bold Italics" panose="020B0604020202020204" charset="0"/>
      <p:regular r:id="rId26"/>
    </p:embeddedFont>
    <p:embeddedFont>
      <p:font typeface="Clear Sans Regular Italics" panose="020B0604020202020204" charset="0"/>
      <p:regular r:id="rId27"/>
    </p:embeddedFont>
    <p:embeddedFont>
      <p:font typeface="Clear Sans Regular Bold" panose="020B0604020202020204" charset="0"/>
      <p:regular r:id="rId28"/>
    </p:embeddedFont>
    <p:embeddedFont>
      <p:font typeface="Clear Sans Bold" panose="020B0604020202020204" charset="0"/>
      <p:regular r:id="rId29"/>
    </p:embeddedFont>
    <p:embeddedFont>
      <p:font typeface="Clear Sans Regular" panose="020B060402020202020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4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04BCE-1DC8-4309-9B0A-2C6BB4F6D0F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44BFC-4029-43E4-8E00-EA6BA6DFD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2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44BFC-4029-43E4-8E00-EA6BA6DFD4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5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44BFC-4029-43E4-8E00-EA6BA6DFD4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95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11" Type="http://schemas.openxmlformats.org/officeDocument/2006/relationships/image" Target="../media/image3.jpe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7.sv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7.sv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.jpe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7.sv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.jpe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.jpeg"/><Relationship Id="rId4" Type="http://schemas.openxmlformats.org/officeDocument/2006/relationships/image" Target="../media/image16.sv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.jpe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20.sv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24.svg"/><Relationship Id="rId21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8.png"/><Relationship Id="rId16" Type="http://schemas.openxmlformats.org/officeDocument/2006/relationships/image" Target="../media/image26.pn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3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29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0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svg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2.sv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6.sv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7.sv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.jpe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7.sv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.jpe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7.sv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.jpe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7.sv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.jpe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7.sv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.jpe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7.sv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.jpe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7.sv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.jpe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71233" y="-505640"/>
            <a:ext cx="18830467" cy="1129828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11199" y="5256714"/>
            <a:ext cx="6220929" cy="554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84"/>
              </a:lnSpc>
            </a:pPr>
            <a:r>
              <a:rPr lang="en-US" sz="3274" spc="65">
                <a:solidFill>
                  <a:srgbClr val="FFFFFF"/>
                </a:solidFill>
                <a:latin typeface="Clear Sans Regular Bold"/>
              </a:rPr>
              <a:t>Амурская область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09880">
            <a:off x="11288054" y="-2357544"/>
            <a:ext cx="9694103" cy="1097069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11199" y="2644099"/>
            <a:ext cx="16925819" cy="1742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98"/>
              </a:lnSpc>
            </a:pPr>
            <a:r>
              <a:rPr lang="en-US" sz="6600">
                <a:solidFill>
                  <a:srgbClr val="FFFFFF"/>
                </a:solidFill>
                <a:latin typeface="Clear Sans Bold"/>
              </a:rPr>
              <a:t>Меры поддержки бизнеса</a:t>
            </a:r>
          </a:p>
          <a:p>
            <a:pPr>
              <a:lnSpc>
                <a:spcPts val="6798"/>
              </a:lnSpc>
            </a:pPr>
            <a:r>
              <a:rPr lang="en-US" sz="6600">
                <a:solidFill>
                  <a:srgbClr val="FFFFFF"/>
                </a:solidFill>
                <a:latin typeface="Arimo"/>
              </a:rPr>
              <a:t>для преодоления санкционного давления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11199" y="8249116"/>
            <a:ext cx="4360963" cy="1009184"/>
            <a:chOff x="0" y="0"/>
            <a:chExt cx="5814618" cy="1345579"/>
          </a:xfrm>
        </p:grpSpPr>
        <p:sp>
          <p:nvSpPr>
            <p:cNvPr id="7" name="TextBox 7"/>
            <p:cNvSpPr txBox="1"/>
            <p:nvPr/>
          </p:nvSpPr>
          <p:spPr>
            <a:xfrm>
              <a:off x="1507891" y="47625"/>
              <a:ext cx="4306727" cy="1297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50"/>
                </a:lnSpc>
              </a:pPr>
              <a:r>
                <a:rPr lang="en-US" sz="2033" dirty="0" err="1">
                  <a:solidFill>
                    <a:srgbClr val="FFFFFF"/>
                  </a:solidFill>
                  <a:latin typeface="Clear Sans Bold"/>
                </a:rPr>
                <a:t>Министерство</a:t>
              </a:r>
              <a:endParaRPr lang="en-US" sz="2033" dirty="0">
                <a:solidFill>
                  <a:srgbClr val="FFFFFF"/>
                </a:solidFill>
                <a:latin typeface="Clear Sans Bold"/>
              </a:endParaRPr>
            </a:p>
            <a:p>
              <a:pPr>
                <a:lnSpc>
                  <a:spcPts val="1850"/>
                </a:lnSpc>
              </a:pPr>
              <a:r>
                <a:rPr lang="en-US" sz="2033" dirty="0">
                  <a:solidFill>
                    <a:srgbClr val="FFFFFF"/>
                  </a:solidFill>
                  <a:latin typeface="Clear Sans Bold"/>
                </a:rPr>
                <a:t>экономического развития</a:t>
              </a:r>
            </a:p>
            <a:p>
              <a:pPr>
                <a:lnSpc>
                  <a:spcPts val="1850"/>
                </a:lnSpc>
              </a:pPr>
              <a:r>
                <a:rPr lang="en-US" sz="2033" dirty="0">
                  <a:solidFill>
                    <a:srgbClr val="FFFFFF"/>
                  </a:solidFill>
                  <a:latin typeface="Clear Sans Bold"/>
                </a:rPr>
                <a:t>и </a:t>
              </a:r>
              <a:r>
                <a:rPr lang="en-US" sz="2033" dirty="0" err="1">
                  <a:solidFill>
                    <a:srgbClr val="FFFFFF"/>
                  </a:solidFill>
                  <a:latin typeface="Clear Sans Bold"/>
                </a:rPr>
                <a:t>внешних</a:t>
              </a:r>
              <a:r>
                <a:rPr lang="en-US" sz="2033" dirty="0">
                  <a:solidFill>
                    <a:srgbClr val="FFFFFF"/>
                  </a:solidFill>
                  <a:latin typeface="Clear Sans Bold"/>
                </a:rPr>
                <a:t> </a:t>
              </a:r>
              <a:r>
                <a:rPr lang="en-US" sz="2033" dirty="0" err="1">
                  <a:solidFill>
                    <a:srgbClr val="FFFFFF"/>
                  </a:solidFill>
                  <a:latin typeface="Clear Sans Bold"/>
                </a:rPr>
                <a:t>связей</a:t>
              </a:r>
              <a:endParaRPr lang="en-US" sz="2033" dirty="0">
                <a:solidFill>
                  <a:srgbClr val="FFFFFF"/>
                </a:solidFill>
                <a:latin typeface="Clear Sans Bold"/>
              </a:endParaRPr>
            </a:p>
            <a:p>
              <a:pPr>
                <a:lnSpc>
                  <a:spcPts val="1850"/>
                </a:lnSpc>
              </a:pPr>
              <a:r>
                <a:rPr lang="en-US" sz="2033" dirty="0" err="1">
                  <a:solidFill>
                    <a:srgbClr val="FFFFFF"/>
                  </a:solidFill>
                  <a:latin typeface="Clear Sans Bold"/>
                </a:rPr>
                <a:t>Амурской</a:t>
              </a:r>
              <a:r>
                <a:rPr lang="en-US" sz="2033" dirty="0">
                  <a:solidFill>
                    <a:srgbClr val="FFFFFF"/>
                  </a:solidFill>
                  <a:latin typeface="Clear Sans Bold"/>
                </a:rPr>
                <a:t> </a:t>
              </a:r>
              <a:r>
                <a:rPr lang="en-US" sz="2033" dirty="0" err="1">
                  <a:solidFill>
                    <a:srgbClr val="FFFFFF"/>
                  </a:solidFill>
                  <a:latin typeface="Clear Sans Bold"/>
                </a:rPr>
                <a:t>области</a:t>
              </a:r>
              <a:endParaRPr lang="en-US" sz="2033" dirty="0">
                <a:solidFill>
                  <a:srgbClr val="FFFFFF"/>
                </a:solidFill>
                <a:latin typeface="Clear Sans Bold"/>
              </a:endParaRP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 l="7984" t="22087" r="66655" b="16806"/>
            <a:stretch>
              <a:fillRect/>
            </a:stretch>
          </p:blipFill>
          <p:spPr>
            <a:xfrm>
              <a:off x="0" y="0"/>
              <a:ext cx="1290281" cy="13455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412290" y="-37611"/>
            <a:ext cx="5694019" cy="56940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2549758"/>
            <a:ext cx="1011876" cy="10118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8700" y="4268036"/>
            <a:ext cx="1011876" cy="10118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93525" y="9177178"/>
            <a:ext cx="715691" cy="7156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28700" y="8331837"/>
            <a:ext cx="845341" cy="8453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79224" y="2549794"/>
            <a:ext cx="1011839" cy="1011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979224" y="4268036"/>
            <a:ext cx="1011876" cy="101187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038225"/>
            <a:ext cx="1458032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79"/>
              </a:lnSpc>
            </a:pPr>
            <a:r>
              <a:rPr lang="en-US" sz="5149">
                <a:solidFill>
                  <a:srgbClr val="322680"/>
                </a:solidFill>
                <a:latin typeface="Clear Sans Bold"/>
              </a:rPr>
              <a:t>Субсидия молодым предпринимателям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68517" y="2671764"/>
            <a:ext cx="4742210" cy="796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en-US" sz="2884" spc="57" dirty="0" err="1">
                <a:solidFill>
                  <a:srgbClr val="322680"/>
                </a:solidFill>
                <a:latin typeface="Clear Sans Bold"/>
              </a:rPr>
              <a:t>Размер</a:t>
            </a:r>
            <a:r>
              <a:rPr lang="en-US" sz="2884" spc="5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884" spc="57" dirty="0" err="1">
                <a:solidFill>
                  <a:srgbClr val="322680"/>
                </a:solidFill>
                <a:latin typeface="Clear Sans Bold"/>
              </a:rPr>
              <a:t>субсидии</a:t>
            </a:r>
            <a:r>
              <a:rPr lang="en-US" sz="2884" spc="57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115"/>
              </a:lnSpc>
            </a:pP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от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100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до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500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тыс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.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рублей</a:t>
            </a:r>
            <a:endParaRPr lang="en-US" sz="2600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68517" y="4306136"/>
            <a:ext cx="5368746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34"/>
              </a:lnSpc>
            </a:pPr>
            <a:r>
              <a:rPr lang="en-US" sz="3179" spc="63" dirty="0" err="1">
                <a:solidFill>
                  <a:srgbClr val="322680"/>
                </a:solidFill>
                <a:latin typeface="Clear Sans Bold"/>
              </a:rPr>
              <a:t>Компенсация</a:t>
            </a:r>
            <a:r>
              <a:rPr lang="en-US" sz="3179" spc="63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115"/>
              </a:lnSpc>
            </a:pP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75%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на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реализацию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проекта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: </a:t>
            </a:r>
          </a:p>
          <a:p>
            <a:pPr>
              <a:lnSpc>
                <a:spcPts val="3115"/>
              </a:lnSpc>
            </a:pP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-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ремонт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,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аренда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помещения</a:t>
            </a:r>
            <a:endParaRPr lang="en-US" sz="2600" spc="59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3115"/>
              </a:lnSpc>
            </a:pP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-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приобретение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ПО,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оргтехники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,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оборудования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,</a:t>
            </a:r>
          </a:p>
          <a:p>
            <a:pPr>
              <a:lnSpc>
                <a:spcPts val="3115"/>
              </a:lnSpc>
            </a:pP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-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оплата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первых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взносов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по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договорам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лизинга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,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услуг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связи</a:t>
            </a:r>
            <a:endParaRPr lang="en-US" sz="2600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0" y="4306136"/>
            <a:ext cx="772689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Показатель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результативности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218"/>
              </a:lnSpc>
            </a:pP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осуществление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предпринимательской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деятельности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не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менее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3-х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лет</a:t>
            </a:r>
            <a:endParaRPr lang="en-US" sz="2600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44000" y="2681289"/>
            <a:ext cx="796607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Получатели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: </a:t>
            </a:r>
          </a:p>
          <a:p>
            <a:pPr>
              <a:lnSpc>
                <a:spcPts val="3218"/>
              </a:lnSpc>
            </a:pP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субъекты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МСП в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возрасте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до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25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лет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(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включительно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40576" y="8581533"/>
            <a:ext cx="14830323" cy="374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6"/>
              </a:lnSpc>
            </a:pPr>
            <a:r>
              <a:rPr lang="en-US" sz="2700" spc="54">
                <a:solidFill>
                  <a:srgbClr val="322680"/>
                </a:solidFill>
                <a:latin typeface="Clear Sans Bold Italics"/>
              </a:rPr>
              <a:t>Подробная информация:</a:t>
            </a:r>
            <a:r>
              <a:rPr lang="en-US" sz="2700" spc="50">
                <a:solidFill>
                  <a:srgbClr val="322680"/>
                </a:solidFill>
                <a:latin typeface="Clear Sans Bold Italics"/>
              </a:rPr>
              <a:t> портал амурбизнес.рф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40576" y="9435355"/>
            <a:ext cx="13900902" cy="299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9"/>
              </a:lnSpc>
            </a:pPr>
            <a:r>
              <a:rPr lang="en-US" sz="2184" spc="43">
                <a:solidFill>
                  <a:srgbClr val="322680"/>
                </a:solidFill>
                <a:latin typeface="Clear Sans Bold Italics"/>
              </a:rPr>
              <a:t>НПА: Проект постановления Правительства Амурской области</a:t>
            </a:r>
          </a:p>
        </p:txBody>
      </p:sp>
      <p:grpSp>
        <p:nvGrpSpPr>
          <p:cNvPr id="16" name="Group 6"/>
          <p:cNvGrpSpPr/>
          <p:nvPr/>
        </p:nvGrpSpPr>
        <p:grpSpPr>
          <a:xfrm>
            <a:off x="14020800" y="317954"/>
            <a:ext cx="4151341" cy="771760"/>
            <a:chOff x="-308334" y="-2"/>
            <a:chExt cx="6019598" cy="1892717"/>
          </a:xfrm>
        </p:grpSpPr>
        <p:sp>
          <p:nvSpPr>
            <p:cNvPr id="17" name="TextBox 7"/>
            <p:cNvSpPr txBox="1"/>
            <p:nvPr/>
          </p:nvSpPr>
          <p:spPr>
            <a:xfrm>
              <a:off x="1001513" y="-2"/>
              <a:ext cx="4709751" cy="1529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Министерство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экономического развития и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внешних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связей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Амурской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области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</p:txBody>
        </p:sp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11"/>
            <a:srcRect l="7984" t="22087" r="66655" b="16806"/>
            <a:stretch>
              <a:fillRect/>
            </a:stretch>
          </p:blipFill>
          <p:spPr>
            <a:xfrm>
              <a:off x="-308334" y="23934"/>
              <a:ext cx="1199559" cy="1868781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12290" y="-37611"/>
            <a:ext cx="5694019" cy="56940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2549758"/>
            <a:ext cx="1011876" cy="10118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4268036"/>
            <a:ext cx="1011876" cy="10118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93525" y="9177178"/>
            <a:ext cx="715691" cy="7156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28700" y="8331837"/>
            <a:ext cx="845341" cy="8453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979224" y="2549794"/>
            <a:ext cx="1011839" cy="1011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79224" y="4268036"/>
            <a:ext cx="1011876" cy="101187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038225"/>
            <a:ext cx="1458032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79"/>
              </a:lnSpc>
            </a:pPr>
            <a:r>
              <a:rPr lang="en-US" sz="5149">
                <a:solidFill>
                  <a:srgbClr val="322680"/>
                </a:solidFill>
                <a:latin typeface="Clear Sans Bold"/>
              </a:rPr>
              <a:t>Социальный контракт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68517" y="2671764"/>
            <a:ext cx="4742210" cy="796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en-US" sz="2884" spc="57" dirty="0" err="1">
                <a:solidFill>
                  <a:srgbClr val="322680"/>
                </a:solidFill>
                <a:latin typeface="Clear Sans Bold"/>
              </a:rPr>
              <a:t>Размер</a:t>
            </a:r>
            <a:r>
              <a:rPr lang="en-US" sz="2884" spc="5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884" spc="57" dirty="0" err="1">
                <a:solidFill>
                  <a:srgbClr val="322680"/>
                </a:solidFill>
                <a:latin typeface="Clear Sans Bold"/>
              </a:rPr>
              <a:t>субсидии</a:t>
            </a:r>
            <a:r>
              <a:rPr lang="en-US" sz="2884" spc="57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115"/>
              </a:lnSpc>
            </a:pP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до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250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тыс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.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рублей</a:t>
            </a:r>
            <a:endParaRPr lang="en-US" sz="2600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68517" y="4306136"/>
            <a:ext cx="5257934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34"/>
              </a:lnSpc>
            </a:pPr>
            <a:r>
              <a:rPr lang="en-US" sz="3179" spc="63" dirty="0" err="1">
                <a:solidFill>
                  <a:srgbClr val="322680"/>
                </a:solidFill>
                <a:latin typeface="Clear Sans Bold"/>
              </a:rPr>
              <a:t>Грант</a:t>
            </a:r>
            <a:r>
              <a:rPr lang="en-US" sz="3179" spc="63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115"/>
              </a:lnSpc>
            </a:pP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на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реализацию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проекта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:</a:t>
            </a:r>
          </a:p>
          <a:p>
            <a:pPr>
              <a:lnSpc>
                <a:spcPts val="3115"/>
              </a:lnSpc>
            </a:pP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-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регистрация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ИП</a:t>
            </a:r>
          </a:p>
          <a:p>
            <a:pPr>
              <a:lnSpc>
                <a:spcPts val="3115"/>
              </a:lnSpc>
            </a:pP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-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аренда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помещения</a:t>
            </a:r>
            <a:endParaRPr lang="en-US" sz="2600" spc="59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3115"/>
              </a:lnSpc>
            </a:pP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-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приобретение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основных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средств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и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материально-производственных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запасов</a:t>
            </a:r>
            <a:endParaRPr lang="en-US" sz="2600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0" y="4306136"/>
            <a:ext cx="7726899" cy="1207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Показатель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результативности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115"/>
              </a:lnSpc>
            </a:pP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осуществление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предпринимательской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деятельности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не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менее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3-х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лет</a:t>
            </a:r>
            <a:endParaRPr lang="en-US" sz="2600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44000" y="2681289"/>
            <a:ext cx="7966070" cy="807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Получатели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: </a:t>
            </a:r>
          </a:p>
          <a:p>
            <a:pPr>
              <a:lnSpc>
                <a:spcPts val="3115"/>
              </a:lnSpc>
            </a:pP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субъекты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МСП,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самозанятые</a:t>
            </a:r>
            <a:endParaRPr lang="en-US" sz="2600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040576" y="8581533"/>
            <a:ext cx="14830323" cy="374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6"/>
              </a:lnSpc>
            </a:pPr>
            <a:r>
              <a:rPr lang="en-US" sz="2700" spc="54">
                <a:solidFill>
                  <a:srgbClr val="322680"/>
                </a:solidFill>
                <a:latin typeface="Clear Sans Bold Italics"/>
              </a:rPr>
              <a:t>Подробная информация:</a:t>
            </a:r>
            <a:r>
              <a:rPr lang="en-US" sz="2700" spc="50">
                <a:solidFill>
                  <a:srgbClr val="322680"/>
                </a:solidFill>
                <a:latin typeface="Clear Sans Bold Italics"/>
              </a:rPr>
              <a:t> портал амурбизнес.рф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40576" y="9435355"/>
            <a:ext cx="13900902" cy="299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9"/>
              </a:lnSpc>
            </a:pPr>
            <a:r>
              <a:rPr lang="en-US" sz="2184" spc="43">
                <a:solidFill>
                  <a:srgbClr val="322680"/>
                </a:solidFill>
                <a:latin typeface="Clear Sans Bold Italics"/>
              </a:rPr>
              <a:t>НПА: Постановление Правительства Амурской области от 18.03.2021 № 149 </a:t>
            </a:r>
          </a:p>
        </p:txBody>
      </p:sp>
      <p:grpSp>
        <p:nvGrpSpPr>
          <p:cNvPr id="16" name="Group 6"/>
          <p:cNvGrpSpPr/>
          <p:nvPr/>
        </p:nvGrpSpPr>
        <p:grpSpPr>
          <a:xfrm>
            <a:off x="14020800" y="317954"/>
            <a:ext cx="4151341" cy="762000"/>
            <a:chOff x="-308334" y="-2"/>
            <a:chExt cx="6019598" cy="1868781"/>
          </a:xfrm>
        </p:grpSpPr>
        <p:sp>
          <p:nvSpPr>
            <p:cNvPr id="17" name="TextBox 7"/>
            <p:cNvSpPr txBox="1"/>
            <p:nvPr/>
          </p:nvSpPr>
          <p:spPr>
            <a:xfrm>
              <a:off x="1001513" y="-2"/>
              <a:ext cx="4709751" cy="1529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Министерство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экономического развития и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внешних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связей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Амурской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области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</p:txBody>
        </p:sp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10"/>
            <a:srcRect l="7984" t="22087" r="66655" b="16806"/>
            <a:stretch>
              <a:fillRect/>
            </a:stretch>
          </p:blipFill>
          <p:spPr>
            <a:xfrm>
              <a:off x="-308334" y="-2"/>
              <a:ext cx="1199559" cy="1868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12290" y="-37611"/>
            <a:ext cx="5694019" cy="56940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2549758"/>
            <a:ext cx="1011876" cy="10118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5656408"/>
            <a:ext cx="1011876" cy="10118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93525" y="9177178"/>
            <a:ext cx="715691" cy="7156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28700" y="8331837"/>
            <a:ext cx="845341" cy="8453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979224" y="2549794"/>
            <a:ext cx="1011839" cy="1011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79224" y="5656408"/>
            <a:ext cx="1011876" cy="101187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038225"/>
            <a:ext cx="1458032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79"/>
              </a:lnSpc>
            </a:pPr>
            <a:r>
              <a:rPr lang="en-US" sz="5149">
                <a:solidFill>
                  <a:srgbClr val="322680"/>
                </a:solidFill>
                <a:latin typeface="Clear Sans Bold"/>
              </a:rPr>
              <a:t>Субсидия на общественные работы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68517" y="2671764"/>
            <a:ext cx="4742210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en-US" sz="2884" spc="57" dirty="0" err="1">
                <a:solidFill>
                  <a:srgbClr val="322680"/>
                </a:solidFill>
                <a:latin typeface="Clear Sans Bold"/>
              </a:rPr>
              <a:t>Размер</a:t>
            </a:r>
            <a:r>
              <a:rPr lang="en-US" sz="2884" spc="5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884" spc="57" dirty="0" err="1">
                <a:solidFill>
                  <a:srgbClr val="322680"/>
                </a:solidFill>
                <a:latin typeface="Clear Sans Bold"/>
              </a:rPr>
              <a:t>субсидии</a:t>
            </a:r>
            <a:r>
              <a:rPr lang="en-US" sz="2884" spc="57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115"/>
              </a:lnSpc>
            </a:pPr>
            <a:r>
              <a:rPr lang="ru-RU" sz="2600" spc="59" dirty="0">
                <a:solidFill>
                  <a:srgbClr val="322680"/>
                </a:solidFill>
                <a:latin typeface="Clear Sans Regular"/>
              </a:rPr>
              <a:t>1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МРОТ в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месяц</a:t>
            </a:r>
            <a:r>
              <a:rPr lang="ru-RU" sz="2600" spc="59" dirty="0">
                <a:solidFill>
                  <a:srgbClr val="322680"/>
                </a:solidFill>
                <a:latin typeface="Clear Sans Regular"/>
              </a:rPr>
              <a:t> на работника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,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увеличенных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на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р/к и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сумму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страховых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взносов</a:t>
            </a:r>
            <a:r>
              <a:rPr lang="ru-RU" sz="2600" spc="59" dirty="0">
                <a:solidFill>
                  <a:srgbClr val="322680"/>
                </a:solidFill>
                <a:latin typeface="Clear Sans Regular"/>
              </a:rPr>
              <a:t>, не более 3-х месяцев</a:t>
            </a:r>
            <a:endParaRPr lang="en-US" sz="2600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68517" y="5684983"/>
            <a:ext cx="5368746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0"/>
              </a:lnSpc>
            </a:pPr>
            <a:r>
              <a:rPr lang="en-US" sz="2879" spc="57" dirty="0" err="1">
                <a:solidFill>
                  <a:srgbClr val="322680"/>
                </a:solidFill>
                <a:latin typeface="Clear Sans Bold"/>
              </a:rPr>
              <a:t>Финансовое</a:t>
            </a:r>
            <a:r>
              <a:rPr lang="en-US" sz="2879" spc="5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879" spc="57" dirty="0" err="1">
                <a:solidFill>
                  <a:srgbClr val="322680"/>
                </a:solidFill>
                <a:latin typeface="Clear Sans Bold"/>
              </a:rPr>
              <a:t>обеспечение</a:t>
            </a:r>
            <a:r>
              <a:rPr lang="en-US" sz="2879" spc="57" dirty="0">
                <a:solidFill>
                  <a:srgbClr val="322680"/>
                </a:solidFill>
                <a:latin typeface="Clear Sans Bold"/>
              </a:rPr>
              <a:t>  </a:t>
            </a:r>
            <a:r>
              <a:rPr lang="en-US" sz="2879" spc="57" dirty="0" err="1">
                <a:solidFill>
                  <a:srgbClr val="322680"/>
                </a:solidFill>
                <a:latin typeface="Clear Sans Bold"/>
              </a:rPr>
              <a:t>затрат</a:t>
            </a:r>
            <a:r>
              <a:rPr lang="en-US" sz="2879" spc="5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879" spc="57" dirty="0" err="1">
                <a:solidFill>
                  <a:srgbClr val="322680"/>
                </a:solidFill>
                <a:latin typeface="Clear Sans Bold"/>
              </a:rPr>
              <a:t>на</a:t>
            </a:r>
            <a:r>
              <a:rPr lang="en-US" sz="2879" spc="5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879" spc="57" dirty="0" err="1">
                <a:solidFill>
                  <a:srgbClr val="322680"/>
                </a:solidFill>
                <a:latin typeface="Clear Sans Bold"/>
              </a:rPr>
              <a:t>организацию</a:t>
            </a:r>
            <a:r>
              <a:rPr lang="en-US" sz="2879" spc="57" dirty="0">
                <a:solidFill>
                  <a:srgbClr val="322680"/>
                </a:solidFill>
                <a:latin typeface="Clear Sans Bold"/>
              </a:rPr>
              <a:t>  </a:t>
            </a:r>
            <a:r>
              <a:rPr lang="en-US" sz="2879" spc="57" dirty="0" err="1">
                <a:solidFill>
                  <a:srgbClr val="322680"/>
                </a:solidFill>
                <a:latin typeface="Clear Sans Bold"/>
              </a:rPr>
              <a:t>общественных</a:t>
            </a:r>
            <a:r>
              <a:rPr lang="ru-RU" sz="2879" spc="57" dirty="0">
                <a:solidFill>
                  <a:srgbClr val="322680"/>
                </a:solidFill>
                <a:latin typeface="Clear Sans Bold"/>
              </a:rPr>
              <a:t> и временных</a:t>
            </a:r>
            <a:r>
              <a:rPr lang="en-US" sz="2879" spc="5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879" spc="57" dirty="0" err="1">
                <a:solidFill>
                  <a:srgbClr val="322680"/>
                </a:solidFill>
                <a:latin typeface="Clear Sans Bold"/>
              </a:rPr>
              <a:t>работ</a:t>
            </a:r>
            <a:endParaRPr lang="en-US" sz="2879" spc="57" dirty="0">
              <a:solidFill>
                <a:srgbClr val="322680"/>
              </a:solidFill>
              <a:latin typeface="Clear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0" y="5694508"/>
            <a:ext cx="772689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Показатель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результативности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115"/>
              </a:lnSpc>
            </a:pP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численность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участников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общественных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ru-RU" sz="2600" spc="59" dirty="0">
                <a:solidFill>
                  <a:srgbClr val="322680"/>
                </a:solidFill>
                <a:latin typeface="Clear Sans Regular"/>
              </a:rPr>
              <a:t>и временных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работ</a:t>
            </a:r>
            <a:endParaRPr lang="en-US" sz="2600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44000" y="2681289"/>
            <a:ext cx="7966070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Получатели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: </a:t>
            </a:r>
          </a:p>
          <a:p>
            <a:pPr>
              <a:lnSpc>
                <a:spcPts val="3115"/>
              </a:lnSpc>
            </a:pPr>
            <a:r>
              <a:rPr lang="ru-RU" sz="2600" spc="59" dirty="0">
                <a:solidFill>
                  <a:srgbClr val="322680"/>
                </a:solidFill>
                <a:latin typeface="Clear Sans Regular"/>
              </a:rPr>
              <a:t>юридические лица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и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индивидуальные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предприниматели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,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организовавшие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общественные</a:t>
            </a:r>
            <a:r>
              <a:rPr lang="ru-RU" sz="2600" spc="59" dirty="0">
                <a:solidFill>
                  <a:srgbClr val="322680"/>
                </a:solidFill>
                <a:latin typeface="Clear Sans Regular"/>
              </a:rPr>
              <a:t> и временные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работы</a:t>
            </a:r>
            <a:r>
              <a:rPr lang="ru-RU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находящихся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под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риском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увольнения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, </a:t>
            </a:r>
            <a:r>
              <a:rPr lang="ru-RU" sz="2600" spc="59" dirty="0">
                <a:solidFill>
                  <a:srgbClr val="322680"/>
                </a:solidFill>
                <a:latin typeface="Clear Sans Regular"/>
              </a:rPr>
              <a:t>безработных и ищущих работу граждан</a:t>
            </a:r>
            <a:endParaRPr lang="en-US" sz="2600" spc="59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3115"/>
              </a:lnSpc>
            </a:pPr>
            <a:endParaRPr lang="en-US" sz="2600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040576" y="8581533"/>
            <a:ext cx="14830323" cy="374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6"/>
              </a:lnSpc>
            </a:pPr>
            <a:r>
              <a:rPr lang="en-US" sz="2700" spc="54">
                <a:solidFill>
                  <a:srgbClr val="322680"/>
                </a:solidFill>
                <a:latin typeface="Clear Sans Bold Italics"/>
              </a:rPr>
              <a:t>Подробная информация:</a:t>
            </a:r>
            <a:r>
              <a:rPr lang="en-US" sz="2700" spc="50">
                <a:solidFill>
                  <a:srgbClr val="322680"/>
                </a:solidFill>
                <a:latin typeface="Clear Sans Bold Italics"/>
              </a:rPr>
              <a:t> портал амурбизнес.рф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40576" y="9435355"/>
            <a:ext cx="13900902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9"/>
              </a:lnSpc>
            </a:pPr>
            <a:r>
              <a:rPr lang="en-US" sz="2184" spc="43" dirty="0">
                <a:solidFill>
                  <a:srgbClr val="322680"/>
                </a:solidFill>
                <a:latin typeface="Clear Sans Bold Italics"/>
              </a:rPr>
              <a:t>НПА: </a:t>
            </a:r>
            <a:r>
              <a:rPr lang="en-US" sz="2184" spc="43" dirty="0" err="1">
                <a:solidFill>
                  <a:srgbClr val="322680"/>
                </a:solidFill>
                <a:latin typeface="Clear Sans Bold Italics"/>
              </a:rPr>
              <a:t>Постановление</a:t>
            </a:r>
            <a:r>
              <a:rPr lang="en-US" sz="2184" spc="43" dirty="0">
                <a:solidFill>
                  <a:srgbClr val="322680"/>
                </a:solidFill>
                <a:latin typeface="Clear Sans Bold Italics"/>
              </a:rPr>
              <a:t> </a:t>
            </a:r>
            <a:r>
              <a:rPr lang="en-US" sz="2184" spc="43" dirty="0" err="1">
                <a:solidFill>
                  <a:srgbClr val="322680"/>
                </a:solidFill>
                <a:latin typeface="Clear Sans Bold Italics"/>
              </a:rPr>
              <a:t>Правительства</a:t>
            </a:r>
            <a:r>
              <a:rPr lang="en-US" sz="2184" spc="43" dirty="0">
                <a:solidFill>
                  <a:srgbClr val="322680"/>
                </a:solidFill>
                <a:latin typeface="Clear Sans Bold Italics"/>
              </a:rPr>
              <a:t> </a:t>
            </a:r>
            <a:r>
              <a:rPr lang="en-US" sz="2184" spc="43" dirty="0" err="1">
                <a:solidFill>
                  <a:srgbClr val="322680"/>
                </a:solidFill>
                <a:latin typeface="Clear Sans Bold Italics"/>
              </a:rPr>
              <a:t>Амурской</a:t>
            </a:r>
            <a:r>
              <a:rPr lang="en-US" sz="2184" spc="43" dirty="0">
                <a:solidFill>
                  <a:srgbClr val="322680"/>
                </a:solidFill>
                <a:latin typeface="Clear Sans Bold Italics"/>
              </a:rPr>
              <a:t> </a:t>
            </a:r>
            <a:r>
              <a:rPr lang="en-US" sz="2184" spc="43" dirty="0" err="1">
                <a:solidFill>
                  <a:srgbClr val="322680"/>
                </a:solidFill>
                <a:latin typeface="Clear Sans Bold Italics"/>
              </a:rPr>
              <a:t>области</a:t>
            </a:r>
            <a:r>
              <a:rPr lang="en-US" sz="2184" spc="43" dirty="0">
                <a:solidFill>
                  <a:srgbClr val="322680"/>
                </a:solidFill>
                <a:latin typeface="Clear Sans Bold Italics"/>
              </a:rPr>
              <a:t> </a:t>
            </a:r>
            <a:r>
              <a:rPr lang="en-US" sz="2184" spc="43" dirty="0" err="1">
                <a:solidFill>
                  <a:srgbClr val="322680"/>
                </a:solidFill>
                <a:latin typeface="Clear Sans Bold Italics"/>
              </a:rPr>
              <a:t>от</a:t>
            </a:r>
            <a:r>
              <a:rPr lang="en-US" sz="2184" spc="43" dirty="0">
                <a:solidFill>
                  <a:srgbClr val="322680"/>
                </a:solidFill>
                <a:latin typeface="Clear Sans Bold Italics"/>
              </a:rPr>
              <a:t> </a:t>
            </a:r>
            <a:r>
              <a:rPr lang="ru-RU" sz="2184" spc="43" dirty="0">
                <a:solidFill>
                  <a:srgbClr val="322680"/>
                </a:solidFill>
                <a:latin typeface="Clear Sans Bold Italics"/>
              </a:rPr>
              <a:t>23.03.2022 № 275</a:t>
            </a:r>
            <a:endParaRPr lang="en-US" sz="2184" spc="43" dirty="0">
              <a:solidFill>
                <a:srgbClr val="322680"/>
              </a:solidFill>
              <a:latin typeface="Clear Sans Bold Italics"/>
            </a:endParaRPr>
          </a:p>
        </p:txBody>
      </p:sp>
      <p:grpSp>
        <p:nvGrpSpPr>
          <p:cNvPr id="16" name="Group 6"/>
          <p:cNvGrpSpPr/>
          <p:nvPr/>
        </p:nvGrpSpPr>
        <p:grpSpPr>
          <a:xfrm>
            <a:off x="14020801" y="317954"/>
            <a:ext cx="4151340" cy="762000"/>
            <a:chOff x="-308333" y="-2"/>
            <a:chExt cx="6019597" cy="1868781"/>
          </a:xfrm>
        </p:grpSpPr>
        <p:sp>
          <p:nvSpPr>
            <p:cNvPr id="17" name="TextBox 7"/>
            <p:cNvSpPr txBox="1"/>
            <p:nvPr/>
          </p:nvSpPr>
          <p:spPr>
            <a:xfrm>
              <a:off x="1001513" y="-2"/>
              <a:ext cx="4709751" cy="1529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Министерство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экономического развития и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внешних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связей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Амурской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области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</p:txBody>
        </p:sp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10"/>
            <a:srcRect l="7984" t="22087" r="66655" b="16806"/>
            <a:stretch>
              <a:fillRect/>
            </a:stretch>
          </p:blipFill>
          <p:spPr>
            <a:xfrm>
              <a:off x="-308333" y="-2"/>
              <a:ext cx="1104928" cy="1868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1828" y="8835629"/>
            <a:ext cx="845341" cy="8453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82496" y="335739"/>
            <a:ext cx="13701019" cy="13202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44005" y="8256624"/>
            <a:ext cx="640986" cy="6409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14692" y="8436990"/>
            <a:ext cx="7512437" cy="299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10"/>
              </a:lnSpc>
            </a:pPr>
            <a:r>
              <a:rPr lang="en-US" sz="2139" spc="42">
                <a:solidFill>
                  <a:srgbClr val="322680"/>
                </a:solidFill>
                <a:latin typeface="Clear Sans Bold Italics"/>
              </a:rPr>
              <a:t>НПА: Положения о предоставлении микрозаймов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533437" y="8318606"/>
            <a:ext cx="4151179" cy="517023"/>
            <a:chOff x="0" y="0"/>
            <a:chExt cx="5534905" cy="68936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689364" cy="689364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788042" y="151495"/>
              <a:ext cx="4746863" cy="405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10"/>
                </a:lnSpc>
              </a:pPr>
              <a:r>
                <a:rPr lang="en-US" sz="2139" spc="42">
                  <a:solidFill>
                    <a:srgbClr val="322680"/>
                  </a:solidFill>
                  <a:latin typeface="Clear Sans Bold Italics"/>
                </a:rPr>
                <a:t>НПА: Проект Положений 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2422" y="6267209"/>
            <a:ext cx="669930" cy="6699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41828" y="5513453"/>
            <a:ext cx="669930" cy="66993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908363"/>
            <a:ext cx="14580326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39"/>
              </a:lnSpc>
            </a:pPr>
            <a:r>
              <a:rPr lang="en-US" sz="5449">
                <a:solidFill>
                  <a:srgbClr val="322680"/>
                </a:solidFill>
                <a:latin typeface="Clear Sans Bold"/>
              </a:rPr>
              <a:t>Льготные микрозаймы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2259275"/>
            <a:ext cx="4742210" cy="405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en-US" sz="2884" spc="57" dirty="0" err="1">
                <a:solidFill>
                  <a:srgbClr val="322680"/>
                </a:solidFill>
                <a:latin typeface="Clear Sans Bold"/>
              </a:rPr>
              <a:t>Основные</a:t>
            </a:r>
            <a:r>
              <a:rPr lang="en-US" sz="2884" spc="5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884" spc="57" dirty="0" err="1">
                <a:solidFill>
                  <a:srgbClr val="322680"/>
                </a:solidFill>
                <a:latin typeface="Clear Sans Bold"/>
              </a:rPr>
              <a:t>программы</a:t>
            </a:r>
            <a:endParaRPr lang="en-US" sz="2884" spc="57" dirty="0">
              <a:solidFill>
                <a:srgbClr val="322680"/>
              </a:solidFill>
              <a:latin typeface="Clear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39861" y="3858644"/>
            <a:ext cx="4379142" cy="64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3"/>
              </a:lnSpc>
            </a:pPr>
            <a:r>
              <a:rPr lang="en-US" sz="2299" spc="45" dirty="0" err="1">
                <a:solidFill>
                  <a:srgbClr val="322680"/>
                </a:solidFill>
                <a:latin typeface="Clear Sans Bold"/>
              </a:rPr>
              <a:t>Получатели</a:t>
            </a:r>
            <a:r>
              <a:rPr lang="en-US" sz="2299" spc="45" dirty="0">
                <a:solidFill>
                  <a:srgbClr val="322680"/>
                </a:solidFill>
                <a:latin typeface="Clear Sans Bold"/>
              </a:rPr>
              <a:t>: </a:t>
            </a:r>
            <a:r>
              <a:rPr lang="en-US" sz="2400" spc="59" dirty="0" err="1">
                <a:solidFill>
                  <a:srgbClr val="322680"/>
                </a:solidFill>
                <a:latin typeface="Clear Sans Regular"/>
              </a:rPr>
              <a:t>субъекты</a:t>
            </a:r>
            <a:r>
              <a:rPr lang="en-US" sz="2400" spc="59" dirty="0">
                <a:solidFill>
                  <a:srgbClr val="322680"/>
                </a:solidFill>
                <a:latin typeface="Clear Sans Regular"/>
              </a:rPr>
              <a:t> МСП,</a:t>
            </a:r>
          </a:p>
          <a:p>
            <a:pPr>
              <a:lnSpc>
                <a:spcPts val="2483"/>
              </a:lnSpc>
            </a:pPr>
            <a:r>
              <a:rPr lang="en-US" sz="2400" spc="59" dirty="0" err="1">
                <a:solidFill>
                  <a:srgbClr val="322680"/>
                </a:solidFill>
                <a:latin typeface="Clear Sans Regular"/>
              </a:rPr>
              <a:t>самозанятые</a:t>
            </a:r>
            <a:endParaRPr lang="en-US" sz="2400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84565" y="9085326"/>
            <a:ext cx="14830323" cy="374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6"/>
              </a:lnSpc>
            </a:pPr>
            <a:r>
              <a:rPr lang="en-US" sz="2700" spc="54" dirty="0" err="1">
                <a:solidFill>
                  <a:srgbClr val="322680"/>
                </a:solidFill>
                <a:latin typeface="Clear Sans Bold Italics"/>
              </a:rPr>
              <a:t>Подробная</a:t>
            </a:r>
            <a:r>
              <a:rPr lang="en-US" sz="2700" spc="54" dirty="0">
                <a:solidFill>
                  <a:srgbClr val="322680"/>
                </a:solidFill>
                <a:latin typeface="Clear Sans Bold Italics"/>
              </a:rPr>
              <a:t> </a:t>
            </a:r>
            <a:r>
              <a:rPr lang="en-US" sz="2700" spc="54" dirty="0" err="1">
                <a:solidFill>
                  <a:srgbClr val="322680"/>
                </a:solidFill>
                <a:latin typeface="Clear Sans Bold Italics"/>
              </a:rPr>
              <a:t>информация</a:t>
            </a:r>
            <a:r>
              <a:rPr lang="en-US" sz="2700" spc="54" dirty="0">
                <a:solidFill>
                  <a:srgbClr val="322680"/>
                </a:solidFill>
                <a:latin typeface="Clear Sans Bold Italics"/>
              </a:rPr>
              <a:t>:</a:t>
            </a:r>
            <a:r>
              <a:rPr lang="en-US" sz="2700" spc="50" dirty="0">
                <a:solidFill>
                  <a:srgbClr val="322680"/>
                </a:solidFill>
                <a:latin typeface="Clear Sans Bold Italics"/>
              </a:rPr>
              <a:t> бизнескредит28.рф, </a:t>
            </a:r>
            <a:r>
              <a:rPr lang="en-US" sz="2700" spc="50" dirty="0" err="1">
                <a:solidFill>
                  <a:srgbClr val="322680"/>
                </a:solidFill>
                <a:latin typeface="Clear Sans Bold Italics"/>
              </a:rPr>
              <a:t>амурбизнес.рф</a:t>
            </a:r>
            <a:endParaRPr lang="en-US" sz="2700" spc="50" dirty="0">
              <a:solidFill>
                <a:srgbClr val="322680"/>
              </a:solidFill>
              <a:latin typeface="Clear Sans Bold Itali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02031" y="2259275"/>
            <a:ext cx="4742210" cy="405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en-US" sz="2884" spc="57">
                <a:solidFill>
                  <a:srgbClr val="322680"/>
                </a:solidFill>
                <a:latin typeface="Clear Sans Bold"/>
              </a:rPr>
              <a:t>Специальные программы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39861" y="5704970"/>
            <a:ext cx="4522402" cy="32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3"/>
              </a:lnSpc>
            </a:pPr>
            <a:r>
              <a:rPr lang="en-US" sz="2300" spc="46" dirty="0" err="1">
                <a:solidFill>
                  <a:srgbClr val="322680"/>
                </a:solidFill>
                <a:latin typeface="Clear Sans Bold"/>
              </a:rPr>
              <a:t>Срок</a:t>
            </a:r>
            <a:r>
              <a:rPr lang="en-US" sz="2300" spc="46" dirty="0">
                <a:solidFill>
                  <a:srgbClr val="322680"/>
                </a:solidFill>
                <a:latin typeface="Clear Sans Bold"/>
              </a:rPr>
              <a:t>: </a:t>
            </a:r>
            <a:r>
              <a:rPr lang="en-US" sz="2400" spc="59" dirty="0" err="1">
                <a:solidFill>
                  <a:srgbClr val="322680"/>
                </a:solidFill>
                <a:latin typeface="Clear Sans Regular"/>
              </a:rPr>
              <a:t>до</a:t>
            </a:r>
            <a:r>
              <a:rPr lang="en-US" sz="2400" spc="59" dirty="0">
                <a:solidFill>
                  <a:srgbClr val="322680"/>
                </a:solidFill>
                <a:latin typeface="Clear Sans Regular"/>
              </a:rPr>
              <a:t> 36 </a:t>
            </a:r>
            <a:r>
              <a:rPr lang="en-US" sz="2400" spc="59" dirty="0" err="1">
                <a:solidFill>
                  <a:srgbClr val="322680"/>
                </a:solidFill>
                <a:latin typeface="Clear Sans Regular"/>
              </a:rPr>
              <a:t>месяцев</a:t>
            </a:r>
            <a:endParaRPr lang="en-US" sz="2600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39861" y="4902736"/>
            <a:ext cx="4522402" cy="32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3"/>
              </a:lnSpc>
            </a:pPr>
            <a:r>
              <a:rPr lang="en-US" sz="2300" spc="46" dirty="0" err="1">
                <a:solidFill>
                  <a:srgbClr val="322680"/>
                </a:solidFill>
                <a:latin typeface="Clear Sans Bold"/>
              </a:rPr>
              <a:t>Размер</a:t>
            </a:r>
            <a:r>
              <a:rPr lang="en-US" sz="2300" spc="46" dirty="0">
                <a:solidFill>
                  <a:srgbClr val="322680"/>
                </a:solidFill>
                <a:latin typeface="Clear Sans Bold"/>
              </a:rPr>
              <a:t>: </a:t>
            </a:r>
            <a:r>
              <a:rPr lang="en-US" sz="2400" spc="59" dirty="0" err="1">
                <a:solidFill>
                  <a:srgbClr val="322680"/>
                </a:solidFill>
                <a:latin typeface="Clear Sans Regular"/>
              </a:rPr>
              <a:t>до</a:t>
            </a:r>
            <a:r>
              <a:rPr lang="en-US" sz="2400" spc="59" dirty="0">
                <a:solidFill>
                  <a:srgbClr val="322680"/>
                </a:solidFill>
                <a:latin typeface="Clear Sans Regular"/>
              </a:rPr>
              <a:t> 5 </a:t>
            </a:r>
            <a:r>
              <a:rPr lang="en-US" sz="2400" spc="59" dirty="0" err="1">
                <a:solidFill>
                  <a:srgbClr val="322680"/>
                </a:solidFill>
                <a:latin typeface="Clear Sans Regular"/>
              </a:rPr>
              <a:t>млн</a:t>
            </a:r>
            <a:r>
              <a:rPr lang="ru-RU" sz="2400" spc="59" dirty="0">
                <a:solidFill>
                  <a:srgbClr val="322680"/>
                </a:solidFill>
                <a:latin typeface="Clear Sans Regular"/>
              </a:rPr>
              <a:t>.</a:t>
            </a:r>
            <a:r>
              <a:rPr lang="en-US" sz="24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400" spc="59" dirty="0" err="1">
                <a:solidFill>
                  <a:srgbClr val="322680"/>
                </a:solidFill>
                <a:latin typeface="Clear Sans Regular"/>
              </a:rPr>
              <a:t>рублей</a:t>
            </a:r>
            <a:endParaRPr lang="en-US" sz="2400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104713" y="3815080"/>
            <a:ext cx="3667590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0"/>
              </a:lnSpc>
            </a:pPr>
            <a:r>
              <a:rPr lang="en-US" sz="2380" spc="47" dirty="0">
                <a:solidFill>
                  <a:srgbClr val="322680"/>
                </a:solidFill>
                <a:latin typeface="Clear Sans Bold"/>
              </a:rPr>
              <a:t>«ПРОИЗВОДИТЕЛЬ»</a:t>
            </a:r>
          </a:p>
          <a:p>
            <a:pPr>
              <a:lnSpc>
                <a:spcPts val="648"/>
              </a:lnSpc>
            </a:pPr>
            <a:r>
              <a:rPr lang="en-US" sz="600" spc="12" dirty="0">
                <a:solidFill>
                  <a:srgbClr val="322680"/>
                </a:solidFill>
                <a:latin typeface="Clear Sans Bold"/>
              </a:rPr>
              <a:t> </a:t>
            </a:r>
          </a:p>
          <a:p>
            <a:pPr>
              <a:lnSpc>
                <a:spcPts val="2570"/>
              </a:lnSpc>
            </a:pPr>
            <a:r>
              <a:rPr lang="en-US" sz="2380" spc="47" dirty="0" err="1">
                <a:solidFill>
                  <a:srgbClr val="322680"/>
                </a:solidFill>
                <a:latin typeface="Clear Sans Bold Bold Italics"/>
              </a:rPr>
              <a:t>Получатели</a:t>
            </a:r>
            <a:r>
              <a:rPr lang="en-US" sz="2380" spc="47" dirty="0">
                <a:solidFill>
                  <a:srgbClr val="322680"/>
                </a:solidFill>
                <a:latin typeface="Clear Sans Bold Bold Italics"/>
              </a:rPr>
              <a:t>:</a:t>
            </a:r>
            <a:r>
              <a:rPr lang="en-US" sz="2380" spc="47" dirty="0">
                <a:solidFill>
                  <a:srgbClr val="322680"/>
                </a:solidFill>
                <a:latin typeface="Clear Sans Bold"/>
              </a:rPr>
              <a:t> </a:t>
            </a:r>
          </a:p>
          <a:p>
            <a:pPr>
              <a:lnSpc>
                <a:spcPts val="2570"/>
              </a:lnSpc>
            </a:pP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субъекты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 МСП,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деятельность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которых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ведется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 в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сфере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обрабатывающего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производства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 </a:t>
            </a:r>
          </a:p>
          <a:p>
            <a:pPr>
              <a:lnSpc>
                <a:spcPts val="648"/>
              </a:lnSpc>
            </a:pPr>
            <a:endParaRPr lang="en-US" sz="2380" spc="24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570"/>
              </a:lnSpc>
            </a:pPr>
            <a:r>
              <a:rPr lang="en-US" sz="2380" spc="47" dirty="0" err="1">
                <a:solidFill>
                  <a:srgbClr val="322680"/>
                </a:solidFill>
                <a:latin typeface="Clear Sans Regular Bold Italics"/>
              </a:rPr>
              <a:t>Размер</a:t>
            </a:r>
            <a:r>
              <a:rPr lang="en-US" sz="2380" spc="47" dirty="0">
                <a:solidFill>
                  <a:srgbClr val="322680"/>
                </a:solidFill>
                <a:latin typeface="Clear Sans Regular Bold Italics"/>
              </a:rPr>
              <a:t>:</a:t>
            </a:r>
            <a:r>
              <a:rPr lang="en-US" sz="2380" spc="47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до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 5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млн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.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руб</a:t>
            </a:r>
            <a:r>
              <a:rPr lang="ru-RU" sz="2380" spc="24" dirty="0">
                <a:solidFill>
                  <a:srgbClr val="322680"/>
                </a:solidFill>
                <a:latin typeface="Clear Sans Regular"/>
              </a:rPr>
              <a:t>.</a:t>
            </a:r>
            <a:endParaRPr lang="en-US" sz="2380" spc="24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648"/>
              </a:lnSpc>
            </a:pPr>
            <a:r>
              <a:rPr lang="en-US" sz="600" spc="12" dirty="0">
                <a:solidFill>
                  <a:srgbClr val="322680"/>
                </a:solidFill>
                <a:latin typeface="Clear Sans Regular"/>
              </a:rPr>
              <a:t> </a:t>
            </a:r>
          </a:p>
          <a:p>
            <a:pPr>
              <a:lnSpc>
                <a:spcPts val="2570"/>
              </a:lnSpc>
            </a:pPr>
            <a:r>
              <a:rPr lang="en-US" sz="2380" spc="24" dirty="0">
                <a:solidFill>
                  <a:srgbClr val="322680"/>
                </a:solidFill>
                <a:latin typeface="Clear Sans Regular Bold Italics"/>
              </a:rPr>
              <a:t>Ставки: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 7 % годовых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39861" y="6501277"/>
            <a:ext cx="4937596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3"/>
              </a:lnSpc>
            </a:pPr>
            <a:r>
              <a:rPr lang="en-US" sz="2300" spc="46" dirty="0" err="1">
                <a:solidFill>
                  <a:srgbClr val="322680"/>
                </a:solidFill>
                <a:latin typeface="Clear Sans Bold"/>
              </a:rPr>
              <a:t>Ставка</a:t>
            </a:r>
            <a:r>
              <a:rPr lang="en-US" sz="2300" spc="46" dirty="0">
                <a:solidFill>
                  <a:srgbClr val="322680"/>
                </a:solidFill>
                <a:latin typeface="Clear Sans Bold"/>
              </a:rPr>
              <a:t>: </a:t>
            </a:r>
            <a:r>
              <a:rPr lang="en-US" sz="2400" spc="59" dirty="0" err="1">
                <a:solidFill>
                  <a:srgbClr val="322680"/>
                </a:solidFill>
                <a:latin typeface="Clear Sans Regular"/>
              </a:rPr>
              <a:t>от</a:t>
            </a:r>
            <a:r>
              <a:rPr lang="en-US" sz="2400" spc="59" dirty="0">
                <a:solidFill>
                  <a:srgbClr val="322680"/>
                </a:solidFill>
                <a:latin typeface="Clear Sans Regular"/>
              </a:rPr>
              <a:t> 1% </a:t>
            </a:r>
            <a:r>
              <a:rPr lang="en-US" sz="2400" spc="59" dirty="0" err="1">
                <a:solidFill>
                  <a:srgbClr val="322680"/>
                </a:solidFill>
                <a:latin typeface="Clear Sans Regular"/>
              </a:rPr>
              <a:t>до</a:t>
            </a:r>
            <a:r>
              <a:rPr lang="en-US" sz="2400" spc="59" dirty="0">
                <a:solidFill>
                  <a:srgbClr val="322680"/>
                </a:solidFill>
                <a:latin typeface="Clear Sans Regular"/>
              </a:rPr>
              <a:t> 9,5% </a:t>
            </a:r>
            <a:r>
              <a:rPr lang="en-US" sz="2400" spc="59" dirty="0" err="1">
                <a:solidFill>
                  <a:srgbClr val="322680"/>
                </a:solidFill>
                <a:latin typeface="Clear Sans Regular"/>
              </a:rPr>
              <a:t>годовых</a:t>
            </a:r>
            <a:r>
              <a:rPr lang="en-US" sz="2400" spc="59" dirty="0">
                <a:solidFill>
                  <a:srgbClr val="322680"/>
                </a:solidFill>
                <a:latin typeface="Clear Sans Regular"/>
              </a:rPr>
              <a:t> </a:t>
            </a:r>
          </a:p>
          <a:p>
            <a:pPr>
              <a:lnSpc>
                <a:spcPts val="2483"/>
              </a:lnSpc>
            </a:pPr>
            <a:endParaRPr lang="en-US" sz="2400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760433" y="3837555"/>
            <a:ext cx="3496628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0"/>
              </a:lnSpc>
            </a:pPr>
            <a:r>
              <a:rPr lang="en-US" sz="2380" spc="47" dirty="0">
                <a:solidFill>
                  <a:srgbClr val="322680"/>
                </a:solidFill>
                <a:latin typeface="Clear Sans Bold"/>
              </a:rPr>
              <a:t>«IT</a:t>
            </a:r>
            <a:r>
              <a:rPr lang="ru-RU" sz="2380" spc="47" dirty="0">
                <a:solidFill>
                  <a:srgbClr val="322680"/>
                </a:solidFill>
                <a:latin typeface="Clear Sans Bold"/>
              </a:rPr>
              <a:t>-</a:t>
            </a:r>
            <a:r>
              <a:rPr lang="en-US" sz="2380" spc="47" dirty="0">
                <a:solidFill>
                  <a:srgbClr val="322680"/>
                </a:solidFill>
                <a:latin typeface="Clear Sans Bold"/>
              </a:rPr>
              <a:t>ТЕХНОЛОГИИ»</a:t>
            </a:r>
          </a:p>
          <a:p>
            <a:pPr>
              <a:lnSpc>
                <a:spcPts val="648"/>
              </a:lnSpc>
            </a:pPr>
            <a:r>
              <a:rPr lang="en-US" sz="600" spc="12" dirty="0">
                <a:solidFill>
                  <a:srgbClr val="322680"/>
                </a:solidFill>
                <a:latin typeface="Clear Sans Bold"/>
              </a:rPr>
              <a:t> </a:t>
            </a:r>
          </a:p>
          <a:p>
            <a:pPr>
              <a:lnSpc>
                <a:spcPts val="2570"/>
              </a:lnSpc>
            </a:pPr>
            <a:r>
              <a:rPr lang="en-US" sz="2380" spc="47" dirty="0" err="1">
                <a:solidFill>
                  <a:srgbClr val="322680"/>
                </a:solidFill>
                <a:latin typeface="Clear Sans Bold Bold Italics"/>
              </a:rPr>
              <a:t>Получатели</a:t>
            </a:r>
            <a:r>
              <a:rPr lang="en-US" sz="2380" spc="47" dirty="0">
                <a:solidFill>
                  <a:srgbClr val="322680"/>
                </a:solidFill>
                <a:latin typeface="Clear Sans Bold Bold Italics"/>
              </a:rPr>
              <a:t>:</a:t>
            </a:r>
            <a:r>
              <a:rPr lang="en-US" sz="2380" spc="47" dirty="0">
                <a:solidFill>
                  <a:srgbClr val="322680"/>
                </a:solidFill>
                <a:latin typeface="Clear Sans Bold"/>
              </a:rPr>
              <a:t> </a:t>
            </a:r>
          </a:p>
          <a:p>
            <a:pPr>
              <a:lnSpc>
                <a:spcPts val="2570"/>
              </a:lnSpc>
            </a:pP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субъекты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 МСП,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осуществляющих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деятельность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 в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области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информационных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технологий</a:t>
            </a:r>
            <a:endParaRPr lang="en-US" sz="2380" spc="24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648"/>
              </a:lnSpc>
            </a:pPr>
            <a:r>
              <a:rPr lang="en-US" sz="600" spc="12" dirty="0">
                <a:solidFill>
                  <a:srgbClr val="322680"/>
                </a:solidFill>
                <a:latin typeface="Clear Sans Regular"/>
              </a:rPr>
              <a:t> </a:t>
            </a:r>
          </a:p>
          <a:p>
            <a:pPr>
              <a:lnSpc>
                <a:spcPts val="2570"/>
              </a:lnSpc>
            </a:pPr>
            <a:r>
              <a:rPr lang="en-US" sz="2380" spc="47" dirty="0" err="1">
                <a:solidFill>
                  <a:srgbClr val="322680"/>
                </a:solidFill>
                <a:latin typeface="Clear Sans Regular Bold Italics"/>
              </a:rPr>
              <a:t>Размер</a:t>
            </a:r>
            <a:r>
              <a:rPr lang="en-US" sz="2380" spc="47" dirty="0">
                <a:solidFill>
                  <a:srgbClr val="322680"/>
                </a:solidFill>
                <a:latin typeface="Clear Sans Regular Bold Italics"/>
              </a:rPr>
              <a:t>:</a:t>
            </a:r>
            <a:r>
              <a:rPr lang="en-US" sz="2380" spc="47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до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 5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млн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.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руб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.</a:t>
            </a:r>
          </a:p>
          <a:p>
            <a:pPr>
              <a:lnSpc>
                <a:spcPts val="648"/>
              </a:lnSpc>
            </a:pPr>
            <a:endParaRPr lang="en-US" sz="2380" spc="24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570"/>
              </a:lnSpc>
            </a:pPr>
            <a:r>
              <a:rPr lang="en-US" sz="2380" spc="24" dirty="0" err="1">
                <a:solidFill>
                  <a:srgbClr val="322680"/>
                </a:solidFill>
                <a:latin typeface="Clear Sans Regular Bold Italics"/>
              </a:rPr>
              <a:t>Ставка</a:t>
            </a:r>
            <a:r>
              <a:rPr lang="en-US" sz="2380" spc="24" dirty="0">
                <a:solidFill>
                  <a:srgbClr val="322680"/>
                </a:solidFill>
                <a:latin typeface="Clear Sans Regular Bold Italics"/>
              </a:rPr>
              <a:t>: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 3 %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годовых</a:t>
            </a:r>
            <a:endParaRPr lang="en-US" sz="2380" spc="24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4245191" y="3815080"/>
            <a:ext cx="3667590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0"/>
              </a:lnSpc>
            </a:pPr>
            <a:r>
              <a:rPr lang="en-US" sz="2380" spc="47" dirty="0">
                <a:solidFill>
                  <a:srgbClr val="322680"/>
                </a:solidFill>
                <a:latin typeface="Clear Sans Bold"/>
              </a:rPr>
              <a:t>«ЛОГИСТИКА»</a:t>
            </a:r>
          </a:p>
          <a:p>
            <a:pPr>
              <a:lnSpc>
                <a:spcPts val="648"/>
              </a:lnSpc>
            </a:pPr>
            <a:endParaRPr lang="en-US" sz="2380" spc="47" dirty="0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ts val="2570"/>
              </a:lnSpc>
            </a:pPr>
            <a:r>
              <a:rPr lang="en-US" sz="2380" spc="24" dirty="0" err="1">
                <a:solidFill>
                  <a:srgbClr val="322680"/>
                </a:solidFill>
                <a:latin typeface="Clear Sans Regular Bold Italics"/>
              </a:rPr>
              <a:t>Получатели</a:t>
            </a:r>
            <a:r>
              <a:rPr lang="en-US" sz="2380" spc="24" dirty="0">
                <a:solidFill>
                  <a:srgbClr val="322680"/>
                </a:solidFill>
                <a:latin typeface="Clear Sans Regular Bold Italics"/>
              </a:rPr>
              <a:t>: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субъ</a:t>
            </a:r>
            <a:r>
              <a:rPr lang="ru-RU" sz="2380" spc="24" dirty="0" err="1">
                <a:solidFill>
                  <a:srgbClr val="322680"/>
                </a:solidFill>
                <a:latin typeface="Clear Sans Regular"/>
              </a:rPr>
              <a:t>ек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ты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 МСП,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выстраивающие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новые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логистические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связи</a:t>
            </a:r>
            <a:endParaRPr lang="en-US" sz="2380" spc="24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648"/>
              </a:lnSpc>
            </a:pPr>
            <a:endParaRPr lang="en-US" sz="2380" spc="24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570"/>
              </a:lnSpc>
            </a:pPr>
            <a:r>
              <a:rPr lang="en-US" sz="2380" spc="47" dirty="0" err="1">
                <a:solidFill>
                  <a:srgbClr val="322680"/>
                </a:solidFill>
                <a:latin typeface="Clear Sans Regular Bold Italics"/>
              </a:rPr>
              <a:t>Размер</a:t>
            </a:r>
            <a:r>
              <a:rPr lang="en-US" sz="2380" spc="47" dirty="0">
                <a:solidFill>
                  <a:srgbClr val="322680"/>
                </a:solidFill>
                <a:latin typeface="Clear Sans Regular Bold Italics"/>
              </a:rPr>
              <a:t>:</a:t>
            </a:r>
            <a:r>
              <a:rPr lang="en-US" sz="2380" spc="47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до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 5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млн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. </a:t>
            </a:r>
            <a:r>
              <a:rPr lang="en-US" sz="2380" spc="24" dirty="0" err="1">
                <a:solidFill>
                  <a:srgbClr val="322680"/>
                </a:solidFill>
                <a:latin typeface="Clear Sans Regular"/>
              </a:rPr>
              <a:t>руб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.</a:t>
            </a:r>
          </a:p>
          <a:p>
            <a:pPr>
              <a:lnSpc>
                <a:spcPts val="648"/>
              </a:lnSpc>
            </a:pPr>
            <a:r>
              <a:rPr lang="en-US" sz="600" spc="12" dirty="0">
                <a:solidFill>
                  <a:srgbClr val="322680"/>
                </a:solidFill>
                <a:latin typeface="Clear Sans Regular"/>
              </a:rPr>
              <a:t> </a:t>
            </a:r>
          </a:p>
          <a:p>
            <a:pPr>
              <a:lnSpc>
                <a:spcPts val="2570"/>
              </a:lnSpc>
            </a:pPr>
            <a:r>
              <a:rPr lang="en-US" sz="2380" spc="47" dirty="0">
                <a:solidFill>
                  <a:srgbClr val="322680"/>
                </a:solidFill>
                <a:latin typeface="Clear Sans Regular Bold Italics"/>
              </a:rPr>
              <a:t>Ставки</a:t>
            </a:r>
            <a:r>
              <a:rPr lang="en-US" sz="2380" spc="24" dirty="0">
                <a:solidFill>
                  <a:srgbClr val="322680"/>
                </a:solidFill>
                <a:latin typeface="Clear Sans Regular"/>
              </a:rPr>
              <a:t>: </a:t>
            </a:r>
            <a:r>
              <a:rPr lang="en-US" sz="2380" spc="24" dirty="0">
                <a:solidFill>
                  <a:srgbClr val="322680"/>
                </a:solidFill>
                <a:latin typeface="Arimo"/>
              </a:rPr>
              <a:t>7 % годовых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18041" y="4701992"/>
            <a:ext cx="693717" cy="69371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18041" y="3815080"/>
            <a:ext cx="678691" cy="678691"/>
          </a:xfrm>
          <a:prstGeom prst="rect">
            <a:avLst/>
          </a:prstGeom>
        </p:spPr>
      </p:pic>
      <p:grpSp>
        <p:nvGrpSpPr>
          <p:cNvPr id="25" name="Group 6"/>
          <p:cNvGrpSpPr/>
          <p:nvPr/>
        </p:nvGrpSpPr>
        <p:grpSpPr>
          <a:xfrm>
            <a:off x="14124469" y="317954"/>
            <a:ext cx="4047672" cy="762000"/>
            <a:chOff x="-158010" y="-2"/>
            <a:chExt cx="5869274" cy="1868781"/>
          </a:xfrm>
        </p:grpSpPr>
        <p:sp>
          <p:nvSpPr>
            <p:cNvPr id="26" name="TextBox 7"/>
            <p:cNvSpPr txBox="1"/>
            <p:nvPr/>
          </p:nvSpPr>
          <p:spPr>
            <a:xfrm>
              <a:off x="1001513" y="-2"/>
              <a:ext cx="4709751" cy="1529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Министерство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экономического развития и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внешних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связей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Амурской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области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</p:txBody>
        </p:sp>
        <p:pic>
          <p:nvPicPr>
            <p:cNvPr id="27" name="Picture 8"/>
            <p:cNvPicPr>
              <a:picLocks noChangeAspect="1"/>
            </p:cNvPicPr>
            <p:nvPr/>
          </p:nvPicPr>
          <p:blipFill>
            <a:blip r:embed="rId10"/>
            <a:srcRect l="7984" t="22087" r="66655" b="16806"/>
            <a:stretch>
              <a:fillRect/>
            </a:stretch>
          </p:blipFill>
          <p:spPr>
            <a:xfrm>
              <a:off x="-158010" y="-2"/>
              <a:ext cx="1113446" cy="1868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1967" y="8835629"/>
            <a:ext cx="845341" cy="8453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69461">
            <a:off x="3590835" y="-931030"/>
            <a:ext cx="10729973" cy="1189815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113845" y="9085326"/>
            <a:ext cx="14830323" cy="374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6"/>
              </a:lnSpc>
            </a:pPr>
            <a:r>
              <a:rPr lang="en-US" sz="2700" spc="54">
                <a:solidFill>
                  <a:srgbClr val="322680"/>
                </a:solidFill>
                <a:latin typeface="Clear Sans Bold Italics"/>
              </a:rPr>
              <a:t>Подробная информация:</a:t>
            </a:r>
            <a:r>
              <a:rPr lang="en-US" sz="2700" spc="50">
                <a:solidFill>
                  <a:srgbClr val="322680"/>
                </a:solidFill>
                <a:latin typeface="Clear Sans Bold Italics"/>
              </a:rPr>
              <a:t> fond.amurobl.ru, портал амурбизнес.рф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71010" y="8126407"/>
            <a:ext cx="727256" cy="72725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57309" y="8349907"/>
            <a:ext cx="7959492" cy="299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10"/>
              </a:lnSpc>
            </a:pPr>
            <a:r>
              <a:rPr lang="en-US" sz="2139" spc="42">
                <a:solidFill>
                  <a:srgbClr val="322680"/>
                </a:solidFill>
                <a:latin typeface="Clear Sans Bold Italics"/>
              </a:rPr>
              <a:t>НПА: Стандарты Фонда развития Амурской области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03258" y="3689335"/>
            <a:ext cx="724086" cy="7240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474104" y="5981210"/>
            <a:ext cx="739959" cy="73995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11967" y="1007811"/>
            <a:ext cx="1611228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79"/>
              </a:lnSpc>
            </a:pPr>
            <a:r>
              <a:rPr lang="en-US" sz="5149" dirty="0" err="1">
                <a:solidFill>
                  <a:srgbClr val="322680"/>
                </a:solidFill>
                <a:latin typeface="Clear Sans Bold"/>
              </a:rPr>
              <a:t>Финансовая</a:t>
            </a:r>
            <a:r>
              <a:rPr lang="en-US" sz="5149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5149" dirty="0" err="1">
                <a:solidFill>
                  <a:srgbClr val="322680"/>
                </a:solidFill>
                <a:latin typeface="Clear Sans Bold"/>
              </a:rPr>
              <a:t>поддержка</a:t>
            </a:r>
            <a:r>
              <a:rPr lang="en-US" sz="5149" dirty="0">
                <a:solidFill>
                  <a:srgbClr val="322680"/>
                </a:solidFill>
                <a:latin typeface="Clear Sans Bold"/>
              </a:rPr>
              <a:t> в </a:t>
            </a:r>
            <a:r>
              <a:rPr lang="en-US" sz="5149" dirty="0" err="1">
                <a:solidFill>
                  <a:srgbClr val="322680"/>
                </a:solidFill>
                <a:latin typeface="Clear Sans Bold"/>
              </a:rPr>
              <a:t>сфере</a:t>
            </a:r>
            <a:r>
              <a:rPr lang="en-US" sz="5149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5149" dirty="0" err="1">
                <a:solidFill>
                  <a:srgbClr val="322680"/>
                </a:solidFill>
                <a:latin typeface="Clear Sans Bold"/>
              </a:rPr>
              <a:t>промышленности</a:t>
            </a:r>
            <a:endParaRPr lang="en-US" sz="5149" dirty="0">
              <a:solidFill>
                <a:srgbClr val="322680"/>
              </a:solidFill>
              <a:latin typeface="Clear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70663" y="2093105"/>
            <a:ext cx="4742210" cy="405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en-US" sz="2884" spc="57" dirty="0" err="1">
                <a:solidFill>
                  <a:srgbClr val="322680"/>
                </a:solidFill>
                <a:latin typeface="Clear Sans Bold"/>
              </a:rPr>
              <a:t>Основная</a:t>
            </a:r>
            <a:r>
              <a:rPr lang="en-US" sz="2884" spc="5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884" spc="57" dirty="0" err="1">
                <a:solidFill>
                  <a:srgbClr val="322680"/>
                </a:solidFill>
                <a:latin typeface="Clear Sans Bold"/>
              </a:rPr>
              <a:t>программа</a:t>
            </a:r>
            <a:endParaRPr lang="en-US" sz="2884" spc="57" dirty="0">
              <a:solidFill>
                <a:srgbClr val="322680"/>
              </a:solidFill>
              <a:latin typeface="Clear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13845" y="2982521"/>
            <a:ext cx="6355278" cy="423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4"/>
              </a:lnSpc>
            </a:pPr>
            <a:r>
              <a:rPr lang="en-US" sz="2754" spc="55" dirty="0" err="1">
                <a:solidFill>
                  <a:srgbClr val="322680"/>
                </a:solidFill>
                <a:latin typeface="Clear Sans Bold"/>
              </a:rPr>
              <a:t>Льготное</a:t>
            </a:r>
            <a:r>
              <a:rPr lang="en-US" sz="2754" spc="55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754" spc="55" dirty="0" err="1">
                <a:solidFill>
                  <a:srgbClr val="322680"/>
                </a:solidFill>
                <a:latin typeface="Clear Sans Bold"/>
              </a:rPr>
              <a:t>заемное</a:t>
            </a:r>
            <a:r>
              <a:rPr lang="en-US" sz="2754" spc="55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754" spc="55" dirty="0" err="1">
                <a:solidFill>
                  <a:srgbClr val="322680"/>
                </a:solidFill>
                <a:latin typeface="Clear Sans Bold"/>
              </a:rPr>
              <a:t>финансирование</a:t>
            </a:r>
            <a:endParaRPr lang="en-US" sz="2754" spc="55" dirty="0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ts val="2974"/>
              </a:lnSpc>
            </a:pPr>
            <a:r>
              <a:rPr lang="en-US" sz="2754" spc="55" dirty="0">
                <a:solidFill>
                  <a:srgbClr val="322680"/>
                </a:solidFill>
                <a:latin typeface="Clear Sans Bold"/>
              </a:rPr>
              <a:t> </a:t>
            </a:r>
          </a:p>
          <a:p>
            <a:pPr>
              <a:lnSpc>
                <a:spcPts val="2974"/>
              </a:lnSpc>
            </a:pPr>
            <a:r>
              <a:rPr lang="en-US" sz="2800" spc="57" dirty="0" err="1">
                <a:solidFill>
                  <a:srgbClr val="322680"/>
                </a:solidFill>
                <a:latin typeface="Clear Sans Bold"/>
              </a:rPr>
              <a:t>Цель</a:t>
            </a:r>
            <a:r>
              <a:rPr lang="en-US" sz="2754" spc="30" dirty="0">
                <a:solidFill>
                  <a:srgbClr val="322680"/>
                </a:solidFill>
                <a:latin typeface="Arimo"/>
              </a:rPr>
              <a:t> </a:t>
            </a:r>
            <a:r>
              <a:rPr lang="en-US" sz="2800" spc="57" dirty="0">
                <a:solidFill>
                  <a:srgbClr val="322680"/>
                </a:solidFill>
                <a:latin typeface="Clear Sans Bold"/>
              </a:rPr>
              <a:t>–</a:t>
            </a:r>
            <a:r>
              <a:rPr lang="ru-RU" sz="2800" spc="5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400" spc="57" dirty="0" err="1">
                <a:solidFill>
                  <a:srgbClr val="322680"/>
                </a:solidFill>
                <a:latin typeface="Clear Sans Bold"/>
              </a:rPr>
              <a:t>реализация</a:t>
            </a:r>
            <a:r>
              <a:rPr lang="en-US" sz="2400" spc="5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400" spc="57" dirty="0" err="1">
                <a:solidFill>
                  <a:srgbClr val="322680"/>
                </a:solidFill>
                <a:latin typeface="Clear Sans Bold"/>
              </a:rPr>
              <a:t>инвестиционного</a:t>
            </a:r>
            <a:r>
              <a:rPr lang="en-US" sz="2400" spc="5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400" spc="57" dirty="0" err="1">
                <a:solidFill>
                  <a:srgbClr val="322680"/>
                </a:solidFill>
                <a:latin typeface="Clear Sans Bold"/>
              </a:rPr>
              <a:t>проекта</a:t>
            </a:r>
            <a:r>
              <a:rPr lang="en-US" sz="2400" spc="57" dirty="0">
                <a:solidFill>
                  <a:srgbClr val="322680"/>
                </a:solidFill>
                <a:latin typeface="Clear Sans Bold"/>
              </a:rPr>
              <a:t>:</a:t>
            </a:r>
            <a:r>
              <a:rPr lang="en-US" sz="2754" spc="30" dirty="0">
                <a:solidFill>
                  <a:srgbClr val="322680"/>
                </a:solidFill>
                <a:latin typeface="Arimo"/>
              </a:rPr>
              <a:t> </a:t>
            </a:r>
            <a:endParaRPr lang="en-US" sz="2800" spc="57" dirty="0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ts val="2974"/>
              </a:lnSpc>
            </a:pPr>
            <a:r>
              <a:rPr lang="en-US" sz="2754" spc="55" dirty="0">
                <a:solidFill>
                  <a:srgbClr val="322680"/>
                </a:solidFill>
                <a:latin typeface="Clear Sans Regular"/>
              </a:rPr>
              <a:t>- </a:t>
            </a:r>
            <a:r>
              <a:rPr lang="en-US" sz="2754" spc="30" dirty="0" err="1">
                <a:solidFill>
                  <a:srgbClr val="322680"/>
                </a:solidFill>
                <a:latin typeface="Clear Sans Regular"/>
              </a:rPr>
              <a:t>расширение</a:t>
            </a:r>
            <a:r>
              <a:rPr lang="en-US" sz="2754" spc="30" dirty="0">
                <a:solidFill>
                  <a:srgbClr val="322680"/>
                </a:solidFill>
                <a:latin typeface="Clear Sans Regular"/>
              </a:rPr>
              <a:t> и </a:t>
            </a:r>
            <a:r>
              <a:rPr lang="en-US" sz="2754" spc="30" dirty="0" err="1">
                <a:solidFill>
                  <a:srgbClr val="322680"/>
                </a:solidFill>
                <a:latin typeface="Clear Sans Regular"/>
              </a:rPr>
              <a:t>модернизация</a:t>
            </a:r>
            <a:r>
              <a:rPr lang="en-US" sz="2754" spc="30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754" spc="30" dirty="0" err="1">
                <a:solidFill>
                  <a:srgbClr val="322680"/>
                </a:solidFill>
                <a:latin typeface="Clear Sans Regular"/>
              </a:rPr>
              <a:t>производства</a:t>
            </a:r>
            <a:r>
              <a:rPr lang="en-US" sz="2754" spc="30" dirty="0">
                <a:solidFill>
                  <a:srgbClr val="322680"/>
                </a:solidFill>
                <a:latin typeface="Clear Sans Regular"/>
              </a:rPr>
              <a:t>, </a:t>
            </a:r>
          </a:p>
          <a:p>
            <a:pPr>
              <a:lnSpc>
                <a:spcPts val="2974"/>
              </a:lnSpc>
            </a:pPr>
            <a:r>
              <a:rPr lang="en-US" sz="2754" spc="55" dirty="0">
                <a:solidFill>
                  <a:srgbClr val="322680"/>
                </a:solidFill>
                <a:latin typeface="Clear Sans Regular"/>
              </a:rPr>
              <a:t>- </a:t>
            </a:r>
            <a:r>
              <a:rPr lang="en-US" sz="2754" spc="30" dirty="0" err="1">
                <a:solidFill>
                  <a:srgbClr val="322680"/>
                </a:solidFill>
                <a:latin typeface="Clear Sans Regular"/>
              </a:rPr>
              <a:t>разработка</a:t>
            </a:r>
            <a:r>
              <a:rPr lang="en-US" sz="2754" spc="30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754" spc="30" dirty="0" err="1">
                <a:solidFill>
                  <a:srgbClr val="322680"/>
                </a:solidFill>
                <a:latin typeface="Clear Sans Regular"/>
              </a:rPr>
              <a:t>новой</a:t>
            </a:r>
            <a:r>
              <a:rPr lang="en-US" sz="2754" spc="30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754" spc="30" dirty="0" err="1">
                <a:solidFill>
                  <a:srgbClr val="322680"/>
                </a:solidFill>
                <a:latin typeface="Clear Sans Regular"/>
              </a:rPr>
              <a:t>высокотехнологичной</a:t>
            </a:r>
            <a:r>
              <a:rPr lang="en-US" sz="2754" spc="30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754" spc="30" dirty="0" err="1">
                <a:solidFill>
                  <a:srgbClr val="322680"/>
                </a:solidFill>
                <a:latin typeface="Clear Sans Regular"/>
              </a:rPr>
              <a:t>продукции</a:t>
            </a:r>
            <a:endParaRPr lang="en-US" sz="2754" spc="30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974"/>
              </a:lnSpc>
            </a:pPr>
            <a:r>
              <a:rPr lang="en-US" sz="2754" spc="30" dirty="0">
                <a:solidFill>
                  <a:srgbClr val="322680"/>
                </a:solidFill>
                <a:latin typeface="Clear Sans Regular"/>
              </a:rPr>
              <a:t>- </a:t>
            </a:r>
            <a:r>
              <a:rPr lang="en-US" sz="2754" spc="30" dirty="0" err="1">
                <a:solidFill>
                  <a:srgbClr val="322680"/>
                </a:solidFill>
                <a:latin typeface="Clear Sans Regular"/>
              </a:rPr>
              <a:t>импортозамещение</a:t>
            </a:r>
            <a:endParaRPr lang="en-US" sz="2754" spc="30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974"/>
              </a:lnSpc>
            </a:pPr>
            <a:r>
              <a:rPr lang="en-US" sz="2754" spc="55" dirty="0">
                <a:solidFill>
                  <a:srgbClr val="322680"/>
                </a:solidFill>
                <a:latin typeface="Clear Sans Regular"/>
              </a:rPr>
              <a:t>- </a:t>
            </a:r>
            <a:r>
              <a:rPr lang="en-US" sz="2754" spc="30" dirty="0" err="1">
                <a:solidFill>
                  <a:srgbClr val="322680"/>
                </a:solidFill>
                <a:latin typeface="Clear Sans Regular"/>
              </a:rPr>
              <a:t>производство</a:t>
            </a:r>
            <a:r>
              <a:rPr lang="en-US" sz="2754" spc="30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754" spc="30" dirty="0" err="1">
                <a:solidFill>
                  <a:srgbClr val="322680"/>
                </a:solidFill>
                <a:latin typeface="Clear Sans Regular"/>
              </a:rPr>
              <a:t>комплектующих</a:t>
            </a:r>
            <a:r>
              <a:rPr lang="en-US" sz="2754" spc="30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754" spc="30" dirty="0" err="1">
                <a:solidFill>
                  <a:srgbClr val="322680"/>
                </a:solidFill>
                <a:latin typeface="Clear Sans Regular"/>
              </a:rPr>
              <a:t>изделий</a:t>
            </a:r>
            <a:endParaRPr lang="en-US" sz="2754" spc="30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14064" y="2798978"/>
            <a:ext cx="7196024" cy="5206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4"/>
              </a:lnSpc>
              <a:spcBef>
                <a:spcPct val="0"/>
              </a:spcBef>
            </a:pPr>
            <a:r>
              <a:rPr lang="en-US" sz="2800" spc="57" dirty="0" err="1">
                <a:solidFill>
                  <a:srgbClr val="322680"/>
                </a:solidFill>
                <a:latin typeface="Clear Sans Bold"/>
              </a:rPr>
              <a:t>Сумма</a:t>
            </a:r>
            <a:r>
              <a:rPr lang="en-US" sz="2800" spc="57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2894"/>
              </a:lnSpc>
              <a:spcBef>
                <a:spcPct val="0"/>
              </a:spcBef>
            </a:pPr>
            <a:r>
              <a:rPr lang="en-US" sz="2680" spc="53" dirty="0" err="1">
                <a:solidFill>
                  <a:srgbClr val="322680"/>
                </a:solidFill>
                <a:latin typeface="Clear Sans Regular"/>
              </a:rPr>
              <a:t>от</a:t>
            </a:r>
            <a:r>
              <a:rPr lang="en-US" sz="2680" spc="53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ru-RU" sz="2680" spc="53" dirty="0">
                <a:solidFill>
                  <a:srgbClr val="322680"/>
                </a:solidFill>
                <a:latin typeface="Clear Sans Regular"/>
              </a:rPr>
              <a:t>20</a:t>
            </a:r>
            <a:r>
              <a:rPr lang="en-US" sz="2680" spc="53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80" spc="53" dirty="0" err="1">
                <a:solidFill>
                  <a:srgbClr val="322680"/>
                </a:solidFill>
                <a:latin typeface="Clear Sans Regular"/>
              </a:rPr>
              <a:t>до</a:t>
            </a:r>
            <a:r>
              <a:rPr lang="en-US" sz="2680" spc="53" dirty="0">
                <a:solidFill>
                  <a:srgbClr val="322680"/>
                </a:solidFill>
                <a:latin typeface="Clear Sans Regular"/>
              </a:rPr>
              <a:t> 100 </a:t>
            </a:r>
            <a:r>
              <a:rPr lang="en-US" sz="2680" spc="53" dirty="0" err="1">
                <a:solidFill>
                  <a:srgbClr val="322680"/>
                </a:solidFill>
                <a:latin typeface="Clear Sans Regular"/>
              </a:rPr>
              <a:t>млн</a:t>
            </a:r>
            <a:r>
              <a:rPr lang="ru-RU" sz="2680" spc="53" dirty="0">
                <a:solidFill>
                  <a:srgbClr val="322680"/>
                </a:solidFill>
                <a:latin typeface="Clear Sans Regular"/>
              </a:rPr>
              <a:t>.</a:t>
            </a:r>
            <a:r>
              <a:rPr lang="en-US" sz="2680" spc="53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80" spc="53" dirty="0" err="1">
                <a:solidFill>
                  <a:srgbClr val="322680"/>
                </a:solidFill>
                <a:latin typeface="Clear Sans Regular"/>
              </a:rPr>
              <a:t>рублей</a:t>
            </a:r>
            <a:endParaRPr lang="en-US" sz="2680" spc="53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894"/>
              </a:lnSpc>
              <a:spcBef>
                <a:spcPct val="0"/>
              </a:spcBef>
            </a:pPr>
            <a:endParaRPr lang="en-US" sz="2680" spc="53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894"/>
              </a:lnSpc>
              <a:spcBef>
                <a:spcPct val="0"/>
              </a:spcBef>
            </a:pPr>
            <a:r>
              <a:rPr lang="en-US" sz="2800" spc="57" dirty="0" err="1">
                <a:solidFill>
                  <a:srgbClr val="322680"/>
                </a:solidFill>
                <a:latin typeface="Clear Sans Bold"/>
              </a:rPr>
              <a:t>Ставка</a:t>
            </a:r>
            <a:r>
              <a:rPr lang="en-US" sz="2800" spc="57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2894"/>
              </a:lnSpc>
              <a:spcBef>
                <a:spcPct val="0"/>
              </a:spcBef>
            </a:pPr>
            <a:r>
              <a:rPr lang="en-US" sz="2680" spc="53" dirty="0" err="1">
                <a:solidFill>
                  <a:srgbClr val="322680"/>
                </a:solidFill>
                <a:latin typeface="Clear Sans Regular Bold"/>
              </a:rPr>
              <a:t>от</a:t>
            </a:r>
            <a:r>
              <a:rPr lang="en-US" sz="2680" spc="53" dirty="0">
                <a:solidFill>
                  <a:srgbClr val="322680"/>
                </a:solidFill>
                <a:latin typeface="Clear Sans Regular Bold"/>
              </a:rPr>
              <a:t> </a:t>
            </a:r>
            <a:r>
              <a:rPr lang="en-US" sz="2680" spc="53" dirty="0">
                <a:solidFill>
                  <a:srgbClr val="322680"/>
                </a:solidFill>
                <a:latin typeface="Clear Sans Regular"/>
              </a:rPr>
              <a:t>1% </a:t>
            </a:r>
            <a:r>
              <a:rPr lang="en-US" sz="2680" spc="53" dirty="0" err="1">
                <a:solidFill>
                  <a:srgbClr val="322680"/>
                </a:solidFill>
                <a:latin typeface="Clear Sans Regular"/>
              </a:rPr>
              <a:t>до</a:t>
            </a:r>
            <a:r>
              <a:rPr lang="en-US" sz="2680" spc="53" dirty="0">
                <a:solidFill>
                  <a:srgbClr val="322680"/>
                </a:solidFill>
                <a:latin typeface="Clear Sans Regular"/>
              </a:rPr>
              <a:t> 3% </a:t>
            </a:r>
            <a:r>
              <a:rPr lang="en-US" sz="2680" spc="53" dirty="0" err="1">
                <a:solidFill>
                  <a:srgbClr val="322680"/>
                </a:solidFill>
                <a:latin typeface="Clear Sans Regular"/>
              </a:rPr>
              <a:t>годовых</a:t>
            </a:r>
            <a:endParaRPr lang="en-US" sz="2680" spc="53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894"/>
              </a:lnSpc>
              <a:spcBef>
                <a:spcPct val="0"/>
              </a:spcBef>
            </a:pPr>
            <a:endParaRPr lang="en-US" sz="2680" spc="53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894"/>
              </a:lnSpc>
              <a:spcBef>
                <a:spcPct val="0"/>
              </a:spcBef>
            </a:pPr>
            <a:r>
              <a:rPr lang="en-US" sz="2800" spc="57" dirty="0" err="1">
                <a:solidFill>
                  <a:srgbClr val="322680"/>
                </a:solidFill>
                <a:latin typeface="Clear Sans Bold"/>
              </a:rPr>
              <a:t>Срок</a:t>
            </a:r>
            <a:r>
              <a:rPr lang="en-US" sz="2800" spc="57" dirty="0">
                <a:solidFill>
                  <a:srgbClr val="322680"/>
                </a:solidFill>
                <a:latin typeface="Clear Sans Bold"/>
              </a:rPr>
              <a:t>: </a:t>
            </a:r>
          </a:p>
          <a:p>
            <a:pPr>
              <a:lnSpc>
                <a:spcPts val="2894"/>
              </a:lnSpc>
              <a:spcBef>
                <a:spcPct val="0"/>
              </a:spcBef>
            </a:pPr>
            <a:r>
              <a:rPr lang="en-US" sz="2680" spc="53" dirty="0" err="1">
                <a:solidFill>
                  <a:srgbClr val="322680"/>
                </a:solidFill>
                <a:latin typeface="Clear Sans Regular"/>
              </a:rPr>
              <a:t>до</a:t>
            </a:r>
            <a:r>
              <a:rPr lang="en-US" sz="2680" spc="53" dirty="0">
                <a:solidFill>
                  <a:srgbClr val="322680"/>
                </a:solidFill>
                <a:latin typeface="Clear Sans Regular"/>
              </a:rPr>
              <a:t> 5 </a:t>
            </a:r>
            <a:r>
              <a:rPr lang="en-US" sz="2680" spc="53" dirty="0" err="1">
                <a:solidFill>
                  <a:srgbClr val="322680"/>
                </a:solidFill>
                <a:latin typeface="Clear Sans Regular"/>
              </a:rPr>
              <a:t>лет</a:t>
            </a:r>
            <a:endParaRPr lang="en-US" sz="2680" spc="53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894"/>
              </a:lnSpc>
              <a:spcBef>
                <a:spcPct val="0"/>
              </a:spcBef>
            </a:pPr>
            <a:endParaRPr lang="en-US" sz="2680" spc="53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894"/>
              </a:lnSpc>
              <a:spcBef>
                <a:spcPct val="0"/>
              </a:spcBef>
            </a:pPr>
            <a:r>
              <a:rPr lang="en-US" sz="2800" spc="57" dirty="0" err="1">
                <a:solidFill>
                  <a:srgbClr val="322680"/>
                </a:solidFill>
                <a:latin typeface="Clear Sans Bold"/>
              </a:rPr>
              <a:t>Получатели</a:t>
            </a:r>
            <a:r>
              <a:rPr lang="en-US" sz="2800" spc="57" dirty="0">
                <a:solidFill>
                  <a:srgbClr val="322680"/>
                </a:solidFill>
                <a:latin typeface="Clear Sans Bold"/>
              </a:rPr>
              <a:t>: </a:t>
            </a:r>
          </a:p>
          <a:p>
            <a:pPr>
              <a:lnSpc>
                <a:spcPts val="2894"/>
              </a:lnSpc>
              <a:spcBef>
                <a:spcPct val="0"/>
              </a:spcBef>
            </a:pPr>
            <a:r>
              <a:rPr lang="en-US" sz="2680" spc="53" dirty="0" err="1">
                <a:solidFill>
                  <a:srgbClr val="322680"/>
                </a:solidFill>
                <a:latin typeface="Clear Sans Regular"/>
              </a:rPr>
              <a:t>субъекты</a:t>
            </a:r>
            <a:r>
              <a:rPr lang="en-US" sz="2680" spc="53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80" spc="53" dirty="0" err="1">
                <a:solidFill>
                  <a:srgbClr val="322680"/>
                </a:solidFill>
                <a:latin typeface="Clear Sans Regular"/>
              </a:rPr>
              <a:t>промышленности</a:t>
            </a:r>
            <a:r>
              <a:rPr lang="en-US" sz="2680" spc="53" dirty="0">
                <a:solidFill>
                  <a:srgbClr val="322680"/>
                </a:solidFill>
                <a:latin typeface="Clear Sans Regular"/>
              </a:rPr>
              <a:t>, </a:t>
            </a:r>
            <a:r>
              <a:rPr lang="en-US" sz="2680" spc="53" dirty="0" err="1">
                <a:solidFill>
                  <a:srgbClr val="322680"/>
                </a:solidFill>
                <a:latin typeface="Clear Sans Regular"/>
              </a:rPr>
              <a:t>осуществляющие</a:t>
            </a:r>
            <a:r>
              <a:rPr lang="en-US" sz="2680" spc="53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80" spc="53" dirty="0" err="1">
                <a:solidFill>
                  <a:srgbClr val="322680"/>
                </a:solidFill>
                <a:latin typeface="Clear Sans Regular"/>
              </a:rPr>
              <a:t>деятельность</a:t>
            </a:r>
            <a:r>
              <a:rPr lang="en-US" sz="2680" spc="53" dirty="0">
                <a:solidFill>
                  <a:srgbClr val="322680"/>
                </a:solidFill>
                <a:latin typeface="Clear Sans Regular"/>
              </a:rPr>
              <a:t> в </a:t>
            </a:r>
            <a:r>
              <a:rPr lang="en-US" sz="2680" spc="53" dirty="0" err="1">
                <a:solidFill>
                  <a:srgbClr val="322680"/>
                </a:solidFill>
                <a:latin typeface="Clear Sans Regular"/>
              </a:rPr>
              <a:t>соответствии</a:t>
            </a:r>
            <a:r>
              <a:rPr lang="en-US" sz="2680" spc="53" dirty="0">
                <a:solidFill>
                  <a:srgbClr val="322680"/>
                </a:solidFill>
                <a:latin typeface="Clear Sans Regular"/>
              </a:rPr>
              <a:t> с ОКВЭД 2: 10, 11.07,13-17, 20-33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450318" y="3880863"/>
            <a:ext cx="669930" cy="66993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474104" y="5018047"/>
            <a:ext cx="669930" cy="66993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450318" y="2770403"/>
            <a:ext cx="693717" cy="693717"/>
          </a:xfrm>
          <a:prstGeom prst="rect">
            <a:avLst/>
          </a:prstGeom>
        </p:spPr>
      </p:pic>
      <p:grpSp>
        <p:nvGrpSpPr>
          <p:cNvPr id="16" name="Group 6"/>
          <p:cNvGrpSpPr/>
          <p:nvPr/>
        </p:nvGrpSpPr>
        <p:grpSpPr>
          <a:xfrm>
            <a:off x="14097000" y="317954"/>
            <a:ext cx="4075141" cy="762000"/>
            <a:chOff x="-197841" y="-2"/>
            <a:chExt cx="5909105" cy="1868781"/>
          </a:xfrm>
        </p:grpSpPr>
        <p:sp>
          <p:nvSpPr>
            <p:cNvPr id="17" name="TextBox 7"/>
            <p:cNvSpPr txBox="1"/>
            <p:nvPr/>
          </p:nvSpPr>
          <p:spPr>
            <a:xfrm>
              <a:off x="1001513" y="-2"/>
              <a:ext cx="4709751" cy="1529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Министерство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экономического развития и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внешних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связей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Амурской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области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</p:txBody>
        </p:sp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11"/>
            <a:srcRect l="7984" t="22087" r="66655" b="16806"/>
            <a:stretch>
              <a:fillRect/>
            </a:stretch>
          </p:blipFill>
          <p:spPr>
            <a:xfrm>
              <a:off x="-197841" y="-2"/>
              <a:ext cx="1153277" cy="1868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2853" y="9009587"/>
            <a:ext cx="845341" cy="8453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69461">
            <a:off x="3568780" y="-806000"/>
            <a:ext cx="10729973" cy="118981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9832" y="8033348"/>
            <a:ext cx="649611" cy="6496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955821" y="8050846"/>
            <a:ext cx="649611" cy="6496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19798" y="4975588"/>
            <a:ext cx="713331" cy="7133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19798" y="1009307"/>
            <a:ext cx="1611228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79"/>
              </a:lnSpc>
            </a:pPr>
            <a:r>
              <a:rPr lang="en-US" sz="5149" dirty="0" err="1">
                <a:solidFill>
                  <a:srgbClr val="322680"/>
                </a:solidFill>
                <a:latin typeface="Clear Sans Bold"/>
              </a:rPr>
              <a:t>Финансовая</a:t>
            </a:r>
            <a:r>
              <a:rPr lang="en-US" sz="5149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5149" dirty="0" err="1">
                <a:solidFill>
                  <a:srgbClr val="322680"/>
                </a:solidFill>
                <a:latin typeface="Clear Sans Bold"/>
              </a:rPr>
              <a:t>поддержка</a:t>
            </a:r>
            <a:r>
              <a:rPr lang="en-US" sz="5149" dirty="0">
                <a:solidFill>
                  <a:srgbClr val="322680"/>
                </a:solidFill>
                <a:latin typeface="Clear Sans Bold"/>
              </a:rPr>
              <a:t> в </a:t>
            </a:r>
            <a:r>
              <a:rPr lang="en-US" sz="5149" dirty="0" err="1">
                <a:solidFill>
                  <a:srgbClr val="322680"/>
                </a:solidFill>
                <a:latin typeface="Clear Sans Bold"/>
              </a:rPr>
              <a:t>сфере</a:t>
            </a:r>
            <a:r>
              <a:rPr lang="en-US" sz="5149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5149" dirty="0" err="1">
                <a:solidFill>
                  <a:srgbClr val="322680"/>
                </a:solidFill>
                <a:latin typeface="Clear Sans Bold"/>
              </a:rPr>
              <a:t>промышленности</a:t>
            </a:r>
            <a:endParaRPr lang="en-US" sz="5149" dirty="0">
              <a:solidFill>
                <a:srgbClr val="322680"/>
              </a:solidFill>
              <a:latin typeface="Clear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03155" y="9244997"/>
            <a:ext cx="14830323" cy="374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6"/>
              </a:lnSpc>
            </a:pPr>
            <a:r>
              <a:rPr lang="en-US" sz="2700" spc="54" dirty="0" err="1">
                <a:solidFill>
                  <a:srgbClr val="322680"/>
                </a:solidFill>
                <a:latin typeface="Clear Sans Bold Italics"/>
              </a:rPr>
              <a:t>Подробная</a:t>
            </a:r>
            <a:r>
              <a:rPr lang="en-US" sz="2700" spc="54" dirty="0">
                <a:solidFill>
                  <a:srgbClr val="322680"/>
                </a:solidFill>
                <a:latin typeface="Clear Sans Bold Italics"/>
              </a:rPr>
              <a:t> </a:t>
            </a:r>
            <a:r>
              <a:rPr lang="en-US" sz="2700" spc="54" dirty="0" err="1">
                <a:solidFill>
                  <a:srgbClr val="322680"/>
                </a:solidFill>
                <a:latin typeface="Clear Sans Bold Italics"/>
              </a:rPr>
              <a:t>информация</a:t>
            </a:r>
            <a:r>
              <a:rPr lang="en-US" sz="2700" spc="54" dirty="0">
                <a:solidFill>
                  <a:srgbClr val="322680"/>
                </a:solidFill>
                <a:latin typeface="Clear Sans Bold Italics"/>
              </a:rPr>
              <a:t>:</a:t>
            </a:r>
            <a:r>
              <a:rPr lang="en-US" sz="2700" spc="50" dirty="0">
                <a:solidFill>
                  <a:srgbClr val="322680"/>
                </a:solidFill>
                <a:latin typeface="Clear Sans Bold Italics"/>
              </a:rPr>
              <a:t> fond.amurobl.ru, </a:t>
            </a:r>
            <a:r>
              <a:rPr lang="en-US" sz="2700" spc="50" dirty="0" err="1">
                <a:solidFill>
                  <a:srgbClr val="322680"/>
                </a:solidFill>
                <a:latin typeface="Clear Sans Bold Italics"/>
              </a:rPr>
              <a:t>портал</a:t>
            </a:r>
            <a:r>
              <a:rPr lang="en-US" sz="2700" spc="50" dirty="0">
                <a:solidFill>
                  <a:srgbClr val="322680"/>
                </a:solidFill>
                <a:latin typeface="Clear Sans Bold Italics"/>
              </a:rPr>
              <a:t> </a:t>
            </a:r>
            <a:r>
              <a:rPr lang="en-US" sz="2700" spc="50" dirty="0" err="1">
                <a:solidFill>
                  <a:srgbClr val="322680"/>
                </a:solidFill>
                <a:latin typeface="Clear Sans Bold Italics"/>
              </a:rPr>
              <a:t>амурбизнес.рф</a:t>
            </a:r>
            <a:endParaRPr lang="en-US" sz="2700" spc="50" dirty="0">
              <a:solidFill>
                <a:srgbClr val="322680"/>
              </a:solidFill>
              <a:latin typeface="Clear Sans Bold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777012" y="8261990"/>
            <a:ext cx="8375659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02"/>
              </a:lnSpc>
            </a:pPr>
            <a:r>
              <a:rPr lang="en-US" sz="2039" spc="40" dirty="0">
                <a:solidFill>
                  <a:srgbClr val="322680"/>
                </a:solidFill>
                <a:latin typeface="Clear Sans Bold Italics"/>
              </a:rPr>
              <a:t>НПА </a:t>
            </a:r>
            <a:r>
              <a:rPr lang="en-US" sz="2039" spc="40" dirty="0" err="1">
                <a:solidFill>
                  <a:srgbClr val="322680"/>
                </a:solidFill>
                <a:latin typeface="Clear Sans Bold Italics"/>
              </a:rPr>
              <a:t>Проект</a:t>
            </a:r>
            <a:r>
              <a:rPr lang="en-US" sz="2039" spc="40" dirty="0">
                <a:solidFill>
                  <a:srgbClr val="322680"/>
                </a:solidFill>
                <a:latin typeface="Clear Sans Bold Italics"/>
              </a:rPr>
              <a:t> </a:t>
            </a:r>
            <a:r>
              <a:rPr lang="en-US" sz="2039" spc="40" dirty="0" err="1">
                <a:solidFill>
                  <a:srgbClr val="322680"/>
                </a:solidFill>
                <a:latin typeface="Clear Sans Bold Italics"/>
              </a:rPr>
              <a:t>Стандарта</a:t>
            </a:r>
            <a:r>
              <a:rPr lang="en-US" sz="2039" spc="40" dirty="0">
                <a:solidFill>
                  <a:srgbClr val="322680"/>
                </a:solidFill>
                <a:latin typeface="Clear Sans Bold Italics"/>
              </a:rPr>
              <a:t> </a:t>
            </a:r>
            <a:r>
              <a:rPr lang="en-US" sz="2039" spc="40" dirty="0" err="1">
                <a:solidFill>
                  <a:srgbClr val="322680"/>
                </a:solidFill>
                <a:latin typeface="Clear Sans Bold Italics"/>
              </a:rPr>
              <a:t>Фонда</a:t>
            </a:r>
            <a:r>
              <a:rPr lang="en-US" sz="2039" spc="40" dirty="0">
                <a:solidFill>
                  <a:srgbClr val="322680"/>
                </a:solidFill>
                <a:latin typeface="Clear Sans Bold Italics"/>
              </a:rPr>
              <a:t> развития </a:t>
            </a:r>
            <a:r>
              <a:rPr lang="en-US" sz="2039" spc="40" dirty="0" err="1">
                <a:solidFill>
                  <a:srgbClr val="322680"/>
                </a:solidFill>
                <a:latin typeface="Clear Sans Bold Italics"/>
              </a:rPr>
              <a:t>Амурской</a:t>
            </a:r>
            <a:r>
              <a:rPr lang="en-US" sz="2039" spc="40" dirty="0">
                <a:solidFill>
                  <a:srgbClr val="322680"/>
                </a:solidFill>
                <a:latin typeface="Clear Sans Bold Italics"/>
              </a:rPr>
              <a:t> </a:t>
            </a:r>
            <a:r>
              <a:rPr lang="en-US" sz="2039" spc="40" dirty="0" err="1">
                <a:solidFill>
                  <a:srgbClr val="322680"/>
                </a:solidFill>
                <a:latin typeface="Clear Sans Bold Italics"/>
              </a:rPr>
              <a:t>области</a:t>
            </a:r>
            <a:endParaRPr lang="en-US" sz="2039" spc="40" dirty="0">
              <a:solidFill>
                <a:srgbClr val="322680"/>
              </a:solidFill>
              <a:latin typeface="Clear Sans Bold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11967" y="1896988"/>
            <a:ext cx="4742210" cy="405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en-US" sz="2884" spc="57" dirty="0" err="1">
                <a:solidFill>
                  <a:srgbClr val="322680"/>
                </a:solidFill>
                <a:latin typeface="Clear Sans Bold"/>
              </a:rPr>
              <a:t>Специальные</a:t>
            </a:r>
            <a:r>
              <a:rPr lang="en-US" sz="2884" spc="5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884" spc="57" dirty="0" err="1">
                <a:solidFill>
                  <a:srgbClr val="322680"/>
                </a:solidFill>
                <a:latin typeface="Clear Sans Bold"/>
              </a:rPr>
              <a:t>программы</a:t>
            </a:r>
            <a:endParaRPr lang="en-US" sz="2884" spc="57" dirty="0">
              <a:solidFill>
                <a:srgbClr val="322680"/>
              </a:solidFill>
              <a:latin typeface="Clear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11967" y="2791457"/>
            <a:ext cx="6867027" cy="1530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2"/>
              </a:lnSpc>
            </a:pPr>
            <a:r>
              <a:rPr lang="en-US" sz="2280" spc="45" dirty="0" err="1">
                <a:solidFill>
                  <a:srgbClr val="322680"/>
                </a:solidFill>
                <a:latin typeface="Clear Sans Bold"/>
              </a:rPr>
              <a:t>Гранты</a:t>
            </a:r>
            <a:r>
              <a:rPr lang="en-US" sz="2280" spc="45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Bold"/>
              </a:rPr>
              <a:t>на</a:t>
            </a:r>
            <a:r>
              <a:rPr lang="en-US" sz="2280" spc="45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Bold"/>
              </a:rPr>
              <a:t>компенсацию</a:t>
            </a:r>
            <a:r>
              <a:rPr lang="en-US" sz="2280" spc="45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Bold"/>
              </a:rPr>
              <a:t>части</a:t>
            </a:r>
            <a:r>
              <a:rPr lang="en-US" sz="2280" spc="45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Bold"/>
              </a:rPr>
              <a:t>затрат</a:t>
            </a:r>
            <a:r>
              <a:rPr lang="en-US" sz="2280" spc="45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Bold"/>
              </a:rPr>
              <a:t>на</a:t>
            </a:r>
            <a:r>
              <a:rPr lang="en-US" sz="2280" spc="45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Bold"/>
              </a:rPr>
              <a:t>уплату</a:t>
            </a:r>
            <a:r>
              <a:rPr lang="en-US" sz="2280" spc="45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Bold"/>
              </a:rPr>
              <a:t>процентов</a:t>
            </a:r>
            <a:r>
              <a:rPr lang="en-US" sz="2280" spc="45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Bold"/>
              </a:rPr>
              <a:t>по</a:t>
            </a:r>
            <a:r>
              <a:rPr lang="en-US" sz="2280" spc="45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Bold"/>
              </a:rPr>
              <a:t>кредитным</a:t>
            </a:r>
            <a:r>
              <a:rPr lang="en-US" sz="2280" spc="45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Bold"/>
              </a:rPr>
              <a:t>договорам</a:t>
            </a:r>
            <a:r>
              <a:rPr lang="en-US" sz="2280" spc="45" dirty="0">
                <a:solidFill>
                  <a:srgbClr val="322680"/>
                </a:solidFill>
                <a:latin typeface="Clear Sans Bold"/>
              </a:rPr>
              <a:t>, </a:t>
            </a:r>
          </a:p>
          <a:p>
            <a:pPr>
              <a:lnSpc>
                <a:spcPts val="2462"/>
              </a:lnSpc>
            </a:pPr>
            <a:r>
              <a:rPr lang="en-US" sz="2280" spc="22" dirty="0" err="1">
                <a:solidFill>
                  <a:srgbClr val="322680"/>
                </a:solidFill>
                <a:latin typeface="Arimo"/>
              </a:rPr>
              <a:t>заключенным</a:t>
            </a:r>
            <a:r>
              <a:rPr lang="en-US" sz="2280" spc="22" dirty="0">
                <a:solidFill>
                  <a:srgbClr val="322680"/>
                </a:solidFill>
                <a:latin typeface="Arimo"/>
              </a:rPr>
              <a:t> </a:t>
            </a:r>
            <a:r>
              <a:rPr lang="en-US" sz="2280" spc="22" dirty="0" err="1">
                <a:solidFill>
                  <a:srgbClr val="322680"/>
                </a:solidFill>
                <a:latin typeface="Arimo"/>
              </a:rPr>
              <a:t>субъектами</a:t>
            </a:r>
            <a:r>
              <a:rPr lang="en-US" sz="2280" spc="22" dirty="0">
                <a:solidFill>
                  <a:srgbClr val="322680"/>
                </a:solidFill>
                <a:latin typeface="Arimo"/>
              </a:rPr>
              <a:t> </a:t>
            </a:r>
            <a:r>
              <a:rPr lang="en-US" sz="2280" spc="22" dirty="0" err="1">
                <a:solidFill>
                  <a:srgbClr val="322680"/>
                </a:solidFill>
                <a:latin typeface="Arimo"/>
              </a:rPr>
              <a:t>промышленности</a:t>
            </a:r>
            <a:r>
              <a:rPr lang="en-US" sz="2280" spc="22" dirty="0">
                <a:solidFill>
                  <a:srgbClr val="322680"/>
                </a:solidFill>
                <a:latin typeface="Arimo"/>
              </a:rPr>
              <a:t> с </a:t>
            </a:r>
            <a:r>
              <a:rPr lang="en-US" sz="2280" spc="22" dirty="0" err="1">
                <a:solidFill>
                  <a:srgbClr val="322680"/>
                </a:solidFill>
                <a:latin typeface="Arimo"/>
              </a:rPr>
              <a:t>кредитными</a:t>
            </a:r>
            <a:r>
              <a:rPr lang="en-US" sz="2280" spc="22" dirty="0">
                <a:solidFill>
                  <a:srgbClr val="322680"/>
                </a:solidFill>
                <a:latin typeface="Arimo"/>
              </a:rPr>
              <a:t> </a:t>
            </a:r>
            <a:r>
              <a:rPr lang="en-US" sz="2280" spc="22" dirty="0" err="1">
                <a:solidFill>
                  <a:srgbClr val="322680"/>
                </a:solidFill>
                <a:latin typeface="Arimo"/>
              </a:rPr>
              <a:t>организациями</a:t>
            </a:r>
            <a:r>
              <a:rPr lang="en-US" sz="2280" spc="22" dirty="0">
                <a:solidFill>
                  <a:srgbClr val="322680"/>
                </a:solidFill>
                <a:latin typeface="Arimo"/>
              </a:rPr>
              <a:t> в </a:t>
            </a:r>
            <a:r>
              <a:rPr lang="en-US" sz="2280" spc="22" dirty="0" err="1">
                <a:solidFill>
                  <a:srgbClr val="322680"/>
                </a:solidFill>
                <a:latin typeface="Arimo"/>
              </a:rPr>
              <a:t>целях</a:t>
            </a:r>
            <a:r>
              <a:rPr lang="en-US" sz="2280" spc="22" dirty="0">
                <a:solidFill>
                  <a:srgbClr val="322680"/>
                </a:solidFill>
                <a:latin typeface="Arimo"/>
              </a:rPr>
              <a:t> </a:t>
            </a:r>
            <a:r>
              <a:rPr lang="en-US" sz="2280" spc="22" dirty="0" err="1">
                <a:solidFill>
                  <a:srgbClr val="322680"/>
                </a:solidFill>
                <a:latin typeface="Arimo"/>
              </a:rPr>
              <a:t>пополнения</a:t>
            </a:r>
            <a:r>
              <a:rPr lang="en-US" sz="2280" spc="22" dirty="0">
                <a:solidFill>
                  <a:srgbClr val="322680"/>
                </a:solidFill>
                <a:latin typeface="Arimo"/>
              </a:rPr>
              <a:t> </a:t>
            </a:r>
            <a:r>
              <a:rPr lang="en-US" sz="2280" spc="22" dirty="0" err="1">
                <a:solidFill>
                  <a:srgbClr val="322680"/>
                </a:solidFill>
                <a:latin typeface="Arimo"/>
              </a:rPr>
              <a:t>оборотных</a:t>
            </a:r>
            <a:r>
              <a:rPr lang="en-US" sz="2280" spc="22" dirty="0">
                <a:solidFill>
                  <a:srgbClr val="322680"/>
                </a:solidFill>
                <a:latin typeface="Arimo"/>
              </a:rPr>
              <a:t> </a:t>
            </a:r>
            <a:r>
              <a:rPr lang="en-US" sz="2280" spc="22" dirty="0" err="1">
                <a:solidFill>
                  <a:srgbClr val="322680"/>
                </a:solidFill>
                <a:latin typeface="Arimo"/>
              </a:rPr>
              <a:t>средств</a:t>
            </a:r>
            <a:r>
              <a:rPr lang="en-US" sz="2280" spc="22" dirty="0">
                <a:solidFill>
                  <a:srgbClr val="322680"/>
                </a:solidFill>
                <a:latin typeface="Arimo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27345" y="4824595"/>
            <a:ext cx="6257418" cy="2064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"/>
              </a:lnSpc>
            </a:pPr>
            <a:endParaRPr lang="en-US" sz="2280" spc="45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540"/>
              </a:lnSpc>
            </a:pPr>
            <a:endParaRPr lang="en-US" sz="2280" spc="45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462"/>
              </a:lnSpc>
            </a:pPr>
            <a:r>
              <a:rPr lang="en-US" sz="2280" spc="45" dirty="0" err="1">
                <a:solidFill>
                  <a:srgbClr val="322680"/>
                </a:solidFill>
                <a:latin typeface="Clear Sans Bold"/>
              </a:rPr>
              <a:t>Условия</a:t>
            </a:r>
            <a:r>
              <a:rPr lang="en-US" sz="2280" spc="45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2462"/>
              </a:lnSpc>
            </a:pPr>
            <a:r>
              <a:rPr lang="en-US" sz="2280" spc="45" dirty="0">
                <a:solidFill>
                  <a:srgbClr val="322680"/>
                </a:solidFill>
                <a:latin typeface="Clear Sans Regular"/>
              </a:rPr>
              <a:t>- </a:t>
            </a:r>
            <a:r>
              <a:rPr lang="en-US" sz="2280" spc="45" dirty="0" err="1">
                <a:solidFill>
                  <a:srgbClr val="322680"/>
                </a:solidFill>
                <a:latin typeface="Clear Sans Regular"/>
              </a:rPr>
              <a:t>продолжительность</a:t>
            </a:r>
            <a:r>
              <a:rPr lang="en-US" sz="2280" spc="45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Regular"/>
              </a:rPr>
              <a:t>регистрации</a:t>
            </a:r>
            <a:r>
              <a:rPr lang="en-US" sz="2280" spc="45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Regular"/>
              </a:rPr>
              <a:t>субъекта</a:t>
            </a:r>
            <a:r>
              <a:rPr lang="en-US" sz="2280" spc="45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Regular"/>
              </a:rPr>
              <a:t>промышленности</a:t>
            </a:r>
            <a:r>
              <a:rPr lang="en-US" sz="2280" spc="45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Regular"/>
              </a:rPr>
              <a:t>не</a:t>
            </a:r>
            <a:r>
              <a:rPr lang="en-US" sz="2280" spc="45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Regular"/>
              </a:rPr>
              <a:t>менее</a:t>
            </a:r>
            <a:r>
              <a:rPr lang="en-US" sz="2280" spc="45" dirty="0">
                <a:solidFill>
                  <a:srgbClr val="322680"/>
                </a:solidFill>
                <a:latin typeface="Clear Sans Regular"/>
              </a:rPr>
              <a:t> 24 </a:t>
            </a:r>
            <a:r>
              <a:rPr lang="en-US" sz="2280" spc="45" dirty="0" err="1">
                <a:solidFill>
                  <a:srgbClr val="322680"/>
                </a:solidFill>
                <a:latin typeface="Clear Sans Regular"/>
              </a:rPr>
              <a:t>месяцев</a:t>
            </a:r>
            <a:r>
              <a:rPr lang="en-US" sz="2280" spc="45" dirty="0">
                <a:solidFill>
                  <a:srgbClr val="322680"/>
                </a:solidFill>
                <a:latin typeface="Clear Sans Regular"/>
              </a:rPr>
              <a:t>;</a:t>
            </a:r>
          </a:p>
          <a:p>
            <a:pPr>
              <a:lnSpc>
                <a:spcPts val="2462"/>
              </a:lnSpc>
            </a:pPr>
            <a:r>
              <a:rPr lang="en-US" sz="2280" spc="45" dirty="0">
                <a:solidFill>
                  <a:srgbClr val="322680"/>
                </a:solidFill>
                <a:latin typeface="Clear Sans Regular"/>
              </a:rPr>
              <a:t>- </a:t>
            </a:r>
            <a:r>
              <a:rPr lang="en-US" sz="2280" spc="45" dirty="0" err="1">
                <a:solidFill>
                  <a:srgbClr val="322680"/>
                </a:solidFill>
                <a:latin typeface="Clear Sans Regular"/>
              </a:rPr>
              <a:t>регистрация</a:t>
            </a:r>
            <a:r>
              <a:rPr lang="en-US" sz="2280" spc="45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Regular"/>
              </a:rPr>
              <a:t>субъекта</a:t>
            </a:r>
            <a:r>
              <a:rPr lang="en-US" sz="2280" spc="45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Regular"/>
              </a:rPr>
              <a:t>промышленности</a:t>
            </a:r>
            <a:r>
              <a:rPr lang="en-US" sz="2280" spc="45" dirty="0">
                <a:solidFill>
                  <a:srgbClr val="322680"/>
                </a:solidFill>
                <a:latin typeface="Clear Sans Regular"/>
              </a:rPr>
              <a:t> в </a:t>
            </a:r>
            <a:r>
              <a:rPr lang="en-US" sz="2280" spc="45" dirty="0" err="1">
                <a:solidFill>
                  <a:srgbClr val="322680"/>
                </a:solidFill>
                <a:latin typeface="Clear Sans Regular"/>
              </a:rPr>
              <a:t>качестве</a:t>
            </a:r>
            <a:r>
              <a:rPr lang="en-US" sz="2280" spc="45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Regular"/>
              </a:rPr>
              <a:t>налогоплательщика</a:t>
            </a:r>
            <a:r>
              <a:rPr lang="en-US" sz="2280" spc="45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Regular"/>
              </a:rPr>
              <a:t>на</a:t>
            </a:r>
            <a:r>
              <a:rPr lang="en-US" sz="2280" spc="45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Regular"/>
              </a:rPr>
              <a:t>территории</a:t>
            </a:r>
            <a:r>
              <a:rPr lang="en-US" sz="2280" spc="45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Regular"/>
              </a:rPr>
              <a:t>Амурской</a:t>
            </a:r>
            <a:r>
              <a:rPr lang="en-US" sz="2280" spc="45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Regular"/>
              </a:rPr>
              <a:t>области</a:t>
            </a:r>
            <a:endParaRPr lang="en-US" sz="2280" spc="45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859443" y="8209262"/>
            <a:ext cx="9250748" cy="297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2"/>
              </a:lnSpc>
            </a:pPr>
            <a:r>
              <a:rPr lang="en-US" sz="2039" spc="40" dirty="0">
                <a:solidFill>
                  <a:srgbClr val="322680"/>
                </a:solidFill>
                <a:latin typeface="Clear Sans Bold Italics"/>
              </a:rPr>
              <a:t>НПА: </a:t>
            </a:r>
            <a:r>
              <a:rPr lang="en-US" sz="2039" spc="40" dirty="0" err="1">
                <a:solidFill>
                  <a:srgbClr val="322680"/>
                </a:solidFill>
                <a:latin typeface="Clear Sans Bold Italics"/>
              </a:rPr>
              <a:t>Проект</a:t>
            </a:r>
            <a:r>
              <a:rPr lang="en-US" sz="2039" spc="40" dirty="0">
                <a:solidFill>
                  <a:srgbClr val="322680"/>
                </a:solidFill>
                <a:latin typeface="Clear Sans Bold Italics"/>
              </a:rPr>
              <a:t> </a:t>
            </a:r>
            <a:r>
              <a:rPr lang="en-US" sz="2039" spc="40" dirty="0" err="1">
                <a:solidFill>
                  <a:srgbClr val="322680"/>
                </a:solidFill>
                <a:latin typeface="Clear Sans Bold Italics"/>
              </a:rPr>
              <a:t>Порядка</a:t>
            </a:r>
            <a:r>
              <a:rPr lang="en-US" sz="2039" spc="40" dirty="0">
                <a:solidFill>
                  <a:srgbClr val="322680"/>
                </a:solidFill>
                <a:latin typeface="Clear Sans Bold Italics"/>
              </a:rPr>
              <a:t> </a:t>
            </a:r>
            <a:r>
              <a:rPr lang="en-US" sz="2039" spc="40" dirty="0" err="1">
                <a:solidFill>
                  <a:srgbClr val="322680"/>
                </a:solidFill>
                <a:latin typeface="Clear Sans Bold Italics"/>
              </a:rPr>
              <a:t>предоставления</a:t>
            </a:r>
            <a:r>
              <a:rPr lang="en-US" sz="2039" spc="40" dirty="0">
                <a:solidFill>
                  <a:srgbClr val="322680"/>
                </a:solidFill>
                <a:latin typeface="Clear Sans Bold Italics"/>
              </a:rPr>
              <a:t> </a:t>
            </a:r>
            <a:r>
              <a:rPr lang="en-US" sz="2039" spc="40" dirty="0" err="1">
                <a:solidFill>
                  <a:srgbClr val="322680"/>
                </a:solidFill>
                <a:latin typeface="Clear Sans Bold Italics"/>
              </a:rPr>
              <a:t>субсидий</a:t>
            </a:r>
            <a:r>
              <a:rPr lang="en-US" sz="2039" spc="40" dirty="0">
                <a:solidFill>
                  <a:srgbClr val="322680"/>
                </a:solidFill>
                <a:latin typeface="Clear Sans Bold Italics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577089" y="2304514"/>
            <a:ext cx="6257418" cy="327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2"/>
              </a:lnSpc>
            </a:pPr>
            <a:r>
              <a:rPr lang="en-US" sz="2280" spc="45" dirty="0" err="1">
                <a:solidFill>
                  <a:srgbClr val="322680"/>
                </a:solidFill>
                <a:latin typeface="Clear Sans Bold"/>
              </a:rPr>
              <a:t>Компенсация</a:t>
            </a:r>
            <a:r>
              <a:rPr lang="en-US" sz="2280" spc="45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2462"/>
              </a:lnSpc>
            </a:pPr>
            <a:r>
              <a:rPr lang="en-US" sz="2280" spc="45" dirty="0" err="1">
                <a:solidFill>
                  <a:srgbClr val="322680"/>
                </a:solidFill>
                <a:latin typeface="Clear Sans Regular"/>
              </a:rPr>
              <a:t>до</a:t>
            </a:r>
            <a:r>
              <a:rPr lang="en-US" sz="2280" spc="45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ru-RU" sz="2280" spc="45" dirty="0">
                <a:solidFill>
                  <a:srgbClr val="322680"/>
                </a:solidFill>
                <a:latin typeface="Clear Sans Regular"/>
              </a:rPr>
              <a:t>9</a:t>
            </a:r>
            <a:r>
              <a:rPr lang="en-US" sz="2280" spc="45" dirty="0">
                <a:solidFill>
                  <a:srgbClr val="322680"/>
                </a:solidFill>
                <a:latin typeface="Clear Sans Regular"/>
              </a:rPr>
              <a:t>0 % </a:t>
            </a:r>
            <a:r>
              <a:rPr lang="en-US" sz="2280" spc="45" dirty="0" err="1">
                <a:solidFill>
                  <a:srgbClr val="322680"/>
                </a:solidFill>
                <a:latin typeface="Clear Sans Regular"/>
              </a:rPr>
              <a:t>от</a:t>
            </a:r>
            <a:r>
              <a:rPr lang="en-US" sz="2280" spc="45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ru-RU" sz="2280" spc="45" dirty="0">
                <a:solidFill>
                  <a:srgbClr val="322680"/>
                </a:solidFill>
                <a:latin typeface="Clear Sans Regular"/>
              </a:rPr>
              <a:t> понесённых затрат на уплату процентов за банковский кредит на оборотный капитал в размере ключевой ставки </a:t>
            </a:r>
            <a:endParaRPr lang="en-US" sz="2280" spc="45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540"/>
              </a:lnSpc>
            </a:pPr>
            <a:endParaRPr lang="en-US" sz="2280" spc="45" dirty="0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ts val="2462"/>
              </a:lnSpc>
            </a:pPr>
            <a:endParaRPr lang="ru-RU" sz="2280" spc="45" dirty="0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ts val="2462"/>
              </a:lnSpc>
            </a:pPr>
            <a:endParaRPr lang="ru-RU" sz="2280" spc="45" dirty="0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ts val="2462"/>
              </a:lnSpc>
            </a:pPr>
            <a:r>
              <a:rPr lang="en-US" sz="2280" spc="45" dirty="0" err="1">
                <a:solidFill>
                  <a:srgbClr val="322680"/>
                </a:solidFill>
                <a:latin typeface="Clear Sans Bold"/>
              </a:rPr>
              <a:t>Условия</a:t>
            </a:r>
            <a:r>
              <a:rPr lang="en-US" sz="2280" spc="45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 marL="342900" indent="-342900">
              <a:lnSpc>
                <a:spcPts val="2462"/>
              </a:lnSpc>
              <a:buFontTx/>
              <a:buChar char="-"/>
            </a:pPr>
            <a:r>
              <a:rPr lang="ru-RU" sz="2280" spc="45" dirty="0">
                <a:solidFill>
                  <a:srgbClr val="322680"/>
                </a:solidFill>
                <a:latin typeface="Clear Sans Regular"/>
              </a:rPr>
              <a:t>определенные виды деятельности </a:t>
            </a:r>
          </a:p>
          <a:p>
            <a:pPr marL="342900" indent="-342900">
              <a:lnSpc>
                <a:spcPts val="2462"/>
              </a:lnSpc>
              <a:buFontTx/>
              <a:buChar char="-"/>
            </a:pPr>
            <a:r>
              <a:rPr lang="ru-RU" sz="2280" spc="45" dirty="0">
                <a:solidFill>
                  <a:srgbClr val="322680"/>
                </a:solidFill>
                <a:latin typeface="Clear Sans Regular"/>
              </a:rPr>
              <a:t>кредит взят с 21.04.2022</a:t>
            </a:r>
            <a:endParaRPr lang="en-US" sz="2280" spc="45" dirty="0">
              <a:solidFill>
                <a:srgbClr val="322680"/>
              </a:solidFill>
              <a:latin typeface="Clear Sans Regular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630221" y="2347180"/>
            <a:ext cx="694117" cy="6941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630221" y="4593527"/>
            <a:ext cx="713331" cy="713331"/>
          </a:xfrm>
          <a:prstGeom prst="rect">
            <a:avLst/>
          </a:prstGeom>
        </p:spPr>
      </p:pic>
      <p:grpSp>
        <p:nvGrpSpPr>
          <p:cNvPr id="19" name="Group 6"/>
          <p:cNvGrpSpPr/>
          <p:nvPr/>
        </p:nvGrpSpPr>
        <p:grpSpPr>
          <a:xfrm>
            <a:off x="14097000" y="317954"/>
            <a:ext cx="4075141" cy="762000"/>
            <a:chOff x="-197841" y="-2"/>
            <a:chExt cx="5909105" cy="1868781"/>
          </a:xfrm>
        </p:grpSpPr>
        <p:sp>
          <p:nvSpPr>
            <p:cNvPr id="20" name="TextBox 7"/>
            <p:cNvSpPr txBox="1"/>
            <p:nvPr/>
          </p:nvSpPr>
          <p:spPr>
            <a:xfrm>
              <a:off x="1001513" y="-2"/>
              <a:ext cx="4709751" cy="1529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Министерство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экономического развития и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внешних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связей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Амурской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области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</p:txBody>
        </p:sp>
        <p:pic>
          <p:nvPicPr>
            <p:cNvPr id="21" name="Picture 8"/>
            <p:cNvPicPr>
              <a:picLocks noChangeAspect="1"/>
            </p:cNvPicPr>
            <p:nvPr/>
          </p:nvPicPr>
          <p:blipFill>
            <a:blip r:embed="rId8"/>
            <a:srcRect l="7984" t="22087" r="66655" b="16806"/>
            <a:stretch>
              <a:fillRect/>
            </a:stretch>
          </p:blipFill>
          <p:spPr>
            <a:xfrm>
              <a:off x="-197841" y="-2"/>
              <a:ext cx="1153277" cy="1868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083989" y="-2188583"/>
            <a:ext cx="14167978" cy="141937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1967" y="9258300"/>
            <a:ext cx="845341" cy="8453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26228" y="8780426"/>
            <a:ext cx="616819" cy="6168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9986" y="8780426"/>
            <a:ext cx="550106" cy="5501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113845" y="3872588"/>
            <a:ext cx="678691" cy="6786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122606" y="4569430"/>
            <a:ext cx="693717" cy="6937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122606" y="5263147"/>
            <a:ext cx="669930" cy="6699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79437" y="7195519"/>
            <a:ext cx="1468986" cy="2333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215907" y="7551359"/>
            <a:ext cx="1482804" cy="32833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816323" y="7170451"/>
            <a:ext cx="700052" cy="2584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816323" y="7551359"/>
            <a:ext cx="1512762" cy="3940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672430" y="7170451"/>
            <a:ext cx="1862330" cy="51281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3789099" y="7181542"/>
            <a:ext cx="756381" cy="2612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215907" y="7945440"/>
            <a:ext cx="566532" cy="39550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987245" y="7925711"/>
            <a:ext cx="1422931" cy="4152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4503869" y="7925711"/>
            <a:ext cx="2030890" cy="3919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rcRect t="21600"/>
          <a:stretch>
            <a:fillRect/>
          </a:stretch>
        </p:blipFill>
        <p:spPr>
          <a:xfrm>
            <a:off x="3576147" y="7879694"/>
            <a:ext cx="752938" cy="497904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028700" y="647700"/>
            <a:ext cx="1611228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79"/>
              </a:lnSpc>
            </a:pPr>
            <a:r>
              <a:rPr lang="en-US" sz="5149">
                <a:solidFill>
                  <a:srgbClr val="322680"/>
                </a:solidFill>
                <a:latin typeface="Clear Sans Bold"/>
              </a:rPr>
              <a:t>Гарантийная поддержка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85030" y="9507997"/>
            <a:ext cx="14830323" cy="374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6"/>
              </a:lnSpc>
            </a:pPr>
            <a:r>
              <a:rPr lang="en-US" sz="2700" spc="54">
                <a:solidFill>
                  <a:srgbClr val="322680"/>
                </a:solidFill>
                <a:latin typeface="Clear Sans Bold Italics"/>
              </a:rPr>
              <a:t>Подробная информация:</a:t>
            </a:r>
            <a:r>
              <a:rPr lang="en-US" sz="2700" spc="50">
                <a:solidFill>
                  <a:srgbClr val="322680"/>
                </a:solidFill>
                <a:latin typeface="Clear Sans Bold Italics"/>
              </a:rPr>
              <a:t> amurfondgarant.ru, портал амурбизнес.рф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913930" y="9011191"/>
            <a:ext cx="7602315" cy="24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86"/>
              </a:lnSpc>
            </a:pPr>
            <a:r>
              <a:rPr lang="en-US" sz="1839" spc="36">
                <a:solidFill>
                  <a:srgbClr val="322680"/>
                </a:solidFill>
                <a:latin typeface="Clear Sans Bold Italics"/>
              </a:rPr>
              <a:t>НПА: Порядок предоставления поручительств субъектов МСП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512742" y="1648687"/>
            <a:ext cx="4742210" cy="405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en-US" sz="2884" spc="57">
                <a:solidFill>
                  <a:srgbClr val="322680"/>
                </a:solidFill>
                <a:latin typeface="Clear Sans Bold"/>
              </a:rPr>
              <a:t>Специальная программа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11967" y="2662176"/>
            <a:ext cx="7972873" cy="979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0"/>
              </a:lnSpc>
            </a:pPr>
            <a:r>
              <a:rPr lang="en-US" sz="2380" spc="47" dirty="0" err="1">
                <a:solidFill>
                  <a:srgbClr val="322680"/>
                </a:solidFill>
                <a:latin typeface="Clear Sans Bold"/>
              </a:rPr>
              <a:t>Предоставление</a:t>
            </a:r>
            <a:r>
              <a:rPr lang="en-US" sz="2380" spc="4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380" spc="47" dirty="0" err="1">
                <a:solidFill>
                  <a:srgbClr val="322680"/>
                </a:solidFill>
                <a:latin typeface="Clear Sans Bold"/>
              </a:rPr>
              <a:t>поручительств</a:t>
            </a:r>
            <a:r>
              <a:rPr lang="en-US" sz="2380" spc="4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380" spc="47" dirty="0" err="1">
                <a:solidFill>
                  <a:srgbClr val="322680"/>
                </a:solidFill>
                <a:latin typeface="Clear Sans Bold"/>
              </a:rPr>
              <a:t>по</a:t>
            </a:r>
            <a:r>
              <a:rPr lang="en-US" sz="2380" spc="4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380" spc="47" dirty="0" err="1">
                <a:solidFill>
                  <a:srgbClr val="322680"/>
                </a:solidFill>
                <a:latin typeface="Clear Sans Bold"/>
              </a:rPr>
              <a:t>обязательствам</a:t>
            </a:r>
            <a:r>
              <a:rPr lang="en-US" sz="2380" spc="47" dirty="0">
                <a:solidFill>
                  <a:srgbClr val="322680"/>
                </a:solidFill>
                <a:latin typeface="Clear Sans Bold"/>
              </a:rPr>
              <a:t> (</a:t>
            </a:r>
            <a:r>
              <a:rPr lang="en-US" sz="2380" spc="47" dirty="0" err="1">
                <a:solidFill>
                  <a:srgbClr val="322680"/>
                </a:solidFill>
                <a:latin typeface="Clear Sans Bold"/>
              </a:rPr>
              <a:t>кредитные</a:t>
            </a:r>
            <a:r>
              <a:rPr lang="en-US" sz="2380" spc="4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380" spc="47" dirty="0" err="1">
                <a:solidFill>
                  <a:srgbClr val="322680"/>
                </a:solidFill>
                <a:latin typeface="Clear Sans Bold"/>
              </a:rPr>
              <a:t>договоры</a:t>
            </a:r>
            <a:r>
              <a:rPr lang="en-US" sz="2380" spc="47" dirty="0">
                <a:solidFill>
                  <a:srgbClr val="322680"/>
                </a:solidFill>
                <a:latin typeface="Clear Sans Bold"/>
              </a:rPr>
              <a:t>, </a:t>
            </a:r>
            <a:r>
              <a:rPr lang="en-US" sz="2380" spc="47" dirty="0" err="1">
                <a:solidFill>
                  <a:srgbClr val="322680"/>
                </a:solidFill>
                <a:latin typeface="Clear Sans Bold"/>
              </a:rPr>
              <a:t>договоры</a:t>
            </a:r>
            <a:r>
              <a:rPr lang="en-US" sz="2380" spc="4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380" spc="47" dirty="0" err="1">
                <a:solidFill>
                  <a:srgbClr val="322680"/>
                </a:solidFill>
                <a:latin typeface="Clear Sans Bold"/>
              </a:rPr>
              <a:t>займа</a:t>
            </a:r>
            <a:r>
              <a:rPr lang="en-US" sz="2380" spc="47" dirty="0">
                <a:solidFill>
                  <a:srgbClr val="322680"/>
                </a:solidFill>
                <a:latin typeface="Clear Sans Bold"/>
              </a:rPr>
              <a:t>, </a:t>
            </a:r>
            <a:r>
              <a:rPr lang="en-US" sz="2380" spc="47" dirty="0" err="1">
                <a:solidFill>
                  <a:srgbClr val="322680"/>
                </a:solidFill>
                <a:latin typeface="Clear Sans Bold"/>
              </a:rPr>
              <a:t>договоры</a:t>
            </a:r>
            <a:r>
              <a:rPr lang="en-US" sz="2380" spc="4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380" spc="47" dirty="0" err="1">
                <a:solidFill>
                  <a:srgbClr val="322680"/>
                </a:solidFill>
                <a:latin typeface="Clear Sans Bold"/>
              </a:rPr>
              <a:t>лизинга</a:t>
            </a:r>
            <a:r>
              <a:rPr lang="en-US" sz="2380" spc="47" dirty="0">
                <a:solidFill>
                  <a:srgbClr val="322680"/>
                </a:solidFill>
                <a:latin typeface="Clear Sans Bold"/>
              </a:rPr>
              <a:t>, </a:t>
            </a:r>
            <a:r>
              <a:rPr lang="en-US" sz="2380" spc="47" dirty="0" err="1">
                <a:solidFill>
                  <a:srgbClr val="322680"/>
                </a:solidFill>
                <a:latin typeface="Clear Sans Bold"/>
              </a:rPr>
              <a:t>договоры</a:t>
            </a:r>
            <a:r>
              <a:rPr lang="en-US" sz="2380" spc="4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380" spc="47" dirty="0" err="1">
                <a:solidFill>
                  <a:srgbClr val="322680"/>
                </a:solidFill>
                <a:latin typeface="Clear Sans Bold"/>
              </a:rPr>
              <a:t>банковской</a:t>
            </a:r>
            <a:r>
              <a:rPr lang="en-US" sz="2380" spc="4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380" spc="47" dirty="0" err="1">
                <a:solidFill>
                  <a:srgbClr val="322680"/>
                </a:solidFill>
                <a:latin typeface="Clear Sans Bold"/>
              </a:rPr>
              <a:t>гарантии</a:t>
            </a:r>
            <a:r>
              <a:rPr lang="en-US" sz="2380" spc="47" dirty="0">
                <a:solidFill>
                  <a:srgbClr val="322680"/>
                </a:solidFill>
                <a:latin typeface="Clear Sans Bold"/>
              </a:rPr>
              <a:t>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71390" y="3839499"/>
            <a:ext cx="6257418" cy="3513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2"/>
              </a:lnSpc>
            </a:pPr>
            <a:r>
              <a:rPr lang="en-US" sz="2280" spc="45" dirty="0" err="1">
                <a:solidFill>
                  <a:srgbClr val="322680"/>
                </a:solidFill>
                <a:latin typeface="Clear Sans Bold"/>
              </a:rPr>
              <a:t>Получатели</a:t>
            </a:r>
            <a:r>
              <a:rPr lang="en-US" sz="2280" spc="45" dirty="0">
                <a:solidFill>
                  <a:srgbClr val="322680"/>
                </a:solidFill>
                <a:latin typeface="Clear Sans Bold"/>
              </a:rPr>
              <a:t>: </a:t>
            </a:r>
          </a:p>
          <a:p>
            <a:pPr>
              <a:lnSpc>
                <a:spcPts val="2462"/>
              </a:lnSpc>
            </a:pPr>
            <a:r>
              <a:rPr lang="en-US" sz="2280" spc="45" dirty="0" err="1">
                <a:solidFill>
                  <a:srgbClr val="322680"/>
                </a:solidFill>
                <a:latin typeface="Clear Sans Regular"/>
              </a:rPr>
              <a:t>субъекты</a:t>
            </a:r>
            <a:r>
              <a:rPr lang="en-US" sz="2280" spc="45" dirty="0">
                <a:solidFill>
                  <a:srgbClr val="322680"/>
                </a:solidFill>
                <a:latin typeface="Clear Sans Regular"/>
              </a:rPr>
              <a:t> МСП, </a:t>
            </a:r>
            <a:r>
              <a:rPr lang="en-US" sz="2280" spc="45" dirty="0" err="1">
                <a:solidFill>
                  <a:srgbClr val="322680"/>
                </a:solidFill>
                <a:latin typeface="Clear Sans Regular"/>
              </a:rPr>
              <a:t>самозанятые</a:t>
            </a:r>
            <a:endParaRPr lang="en-US" sz="2280" spc="45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648"/>
              </a:lnSpc>
            </a:pPr>
            <a:endParaRPr lang="en-US" sz="2280" spc="45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462"/>
              </a:lnSpc>
            </a:pPr>
            <a:r>
              <a:rPr lang="en-US" sz="2280" spc="45" dirty="0" err="1">
                <a:solidFill>
                  <a:srgbClr val="322680"/>
                </a:solidFill>
                <a:latin typeface="Clear Sans Bold"/>
              </a:rPr>
              <a:t>Сумма</a:t>
            </a:r>
            <a:r>
              <a:rPr lang="en-US" sz="2280" spc="45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Bold"/>
              </a:rPr>
              <a:t>поручительства</a:t>
            </a:r>
            <a:r>
              <a:rPr lang="en-US" sz="2280" spc="45" dirty="0">
                <a:solidFill>
                  <a:srgbClr val="322680"/>
                </a:solidFill>
                <a:latin typeface="Clear Sans Bold"/>
              </a:rPr>
              <a:t>: </a:t>
            </a:r>
          </a:p>
          <a:p>
            <a:pPr>
              <a:lnSpc>
                <a:spcPts val="2462"/>
              </a:lnSpc>
            </a:pPr>
            <a:r>
              <a:rPr lang="en-US" sz="2280" spc="13" dirty="0" err="1">
                <a:solidFill>
                  <a:srgbClr val="322680"/>
                </a:solidFill>
                <a:latin typeface="Clear Sans Regular"/>
              </a:rPr>
              <a:t>до</a:t>
            </a:r>
            <a:r>
              <a:rPr lang="en-US" sz="2280" spc="13" dirty="0">
                <a:solidFill>
                  <a:srgbClr val="322680"/>
                </a:solidFill>
                <a:latin typeface="Clear Sans Regular"/>
              </a:rPr>
              <a:t> 70% </a:t>
            </a:r>
          </a:p>
          <a:p>
            <a:pPr>
              <a:lnSpc>
                <a:spcPts val="648"/>
              </a:lnSpc>
            </a:pPr>
            <a:endParaRPr lang="en-US" sz="2280" spc="13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462"/>
              </a:lnSpc>
            </a:pPr>
            <a:r>
              <a:rPr lang="en-US" sz="2280" spc="45" dirty="0" err="1">
                <a:solidFill>
                  <a:srgbClr val="322680"/>
                </a:solidFill>
                <a:latin typeface="Clear Sans Bold"/>
              </a:rPr>
              <a:t>Срок</a:t>
            </a:r>
            <a:r>
              <a:rPr lang="en-US" sz="2280" spc="45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Bold"/>
              </a:rPr>
              <a:t>поручительства</a:t>
            </a:r>
            <a:r>
              <a:rPr lang="en-US" sz="2280" spc="45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280" spc="13" dirty="0">
                <a:solidFill>
                  <a:srgbClr val="322680"/>
                </a:solidFill>
                <a:latin typeface="Arimo"/>
              </a:rPr>
              <a:t>-</a:t>
            </a:r>
          </a:p>
          <a:p>
            <a:pPr>
              <a:lnSpc>
                <a:spcPts val="2462"/>
              </a:lnSpc>
            </a:pPr>
            <a:r>
              <a:rPr lang="en-US" sz="2280" spc="13" dirty="0" err="1">
                <a:solidFill>
                  <a:srgbClr val="322680"/>
                </a:solidFill>
                <a:latin typeface="Clear Sans Regular"/>
              </a:rPr>
              <a:t>до</a:t>
            </a:r>
            <a:r>
              <a:rPr lang="en-US" sz="2280" spc="13" dirty="0">
                <a:solidFill>
                  <a:srgbClr val="322680"/>
                </a:solidFill>
                <a:latin typeface="Clear Sans Regular"/>
              </a:rPr>
              <a:t> 7 </a:t>
            </a:r>
            <a:r>
              <a:rPr lang="en-US" sz="2280" spc="13" dirty="0" err="1">
                <a:solidFill>
                  <a:srgbClr val="322680"/>
                </a:solidFill>
                <a:latin typeface="Clear Sans Regular"/>
              </a:rPr>
              <a:t>лет</a:t>
            </a:r>
            <a:endParaRPr lang="en-US" sz="2280" spc="13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648"/>
              </a:lnSpc>
            </a:pPr>
            <a:endParaRPr lang="en-US" sz="2280" spc="13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462"/>
              </a:lnSpc>
            </a:pPr>
            <a:r>
              <a:rPr lang="en-US" sz="2280" spc="45" dirty="0" err="1">
                <a:solidFill>
                  <a:srgbClr val="322680"/>
                </a:solidFill>
                <a:latin typeface="Clear Sans Bold"/>
              </a:rPr>
              <a:t>Сумма</a:t>
            </a:r>
            <a:r>
              <a:rPr lang="en-US" sz="2280" spc="45" dirty="0">
                <a:solidFill>
                  <a:srgbClr val="322680"/>
                </a:solidFill>
                <a:latin typeface="Clear Sans Bold"/>
              </a:rPr>
              <a:t> и </a:t>
            </a:r>
            <a:r>
              <a:rPr lang="en-US" sz="2280" spc="45" dirty="0" err="1">
                <a:solidFill>
                  <a:srgbClr val="322680"/>
                </a:solidFill>
                <a:latin typeface="Clear Sans Bold"/>
              </a:rPr>
              <a:t>срок</a:t>
            </a:r>
            <a:r>
              <a:rPr lang="en-US" sz="2280" spc="45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280" spc="45" dirty="0" err="1">
                <a:solidFill>
                  <a:srgbClr val="322680"/>
                </a:solidFill>
                <a:latin typeface="Clear Sans Bold"/>
              </a:rPr>
              <a:t>кредита</a:t>
            </a:r>
            <a:r>
              <a:rPr lang="en-US" sz="2280" spc="45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280" spc="13" dirty="0">
                <a:solidFill>
                  <a:srgbClr val="322680"/>
                </a:solidFill>
                <a:latin typeface="Arimo"/>
              </a:rPr>
              <a:t>-</a:t>
            </a:r>
          </a:p>
          <a:p>
            <a:pPr>
              <a:lnSpc>
                <a:spcPts val="2462"/>
              </a:lnSpc>
            </a:pPr>
            <a:r>
              <a:rPr lang="en-US" sz="2280" spc="13" dirty="0" err="1">
                <a:solidFill>
                  <a:srgbClr val="322680"/>
                </a:solidFill>
                <a:latin typeface="Clear Sans Regular"/>
              </a:rPr>
              <a:t>не</a:t>
            </a:r>
            <a:r>
              <a:rPr lang="en-US" sz="2280" spc="13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280" spc="13" dirty="0" err="1">
                <a:solidFill>
                  <a:srgbClr val="322680"/>
                </a:solidFill>
                <a:latin typeface="Clear Sans Regular"/>
              </a:rPr>
              <a:t>ограничены</a:t>
            </a:r>
            <a:endParaRPr lang="en-US" sz="2280" spc="13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648"/>
              </a:lnSpc>
            </a:pPr>
            <a:endParaRPr lang="en-US" sz="2280" spc="13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462"/>
              </a:lnSpc>
            </a:pPr>
            <a:endParaRPr lang="en-US" sz="2280" spc="13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462"/>
              </a:lnSpc>
            </a:pPr>
            <a:endParaRPr lang="en-US" sz="2280" spc="13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28700" y="1648687"/>
            <a:ext cx="4742210" cy="405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en-US" sz="2884" spc="57">
                <a:solidFill>
                  <a:srgbClr val="322680"/>
                </a:solidFill>
                <a:latin typeface="Clear Sans Bold"/>
              </a:rPr>
              <a:t>Основная программа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65620" y="6804877"/>
            <a:ext cx="2238821" cy="28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6"/>
              </a:lnSpc>
              <a:spcBef>
                <a:spcPct val="0"/>
              </a:spcBef>
            </a:pPr>
            <a:r>
              <a:rPr lang="en-US" sz="2080" spc="41">
                <a:solidFill>
                  <a:srgbClr val="322680"/>
                </a:solidFill>
                <a:latin typeface="Clear Sans Bold"/>
              </a:rPr>
              <a:t>Банки партнеры: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598395" y="2695882"/>
            <a:ext cx="6274051" cy="310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8"/>
              </a:lnSpc>
              <a:spcBef>
                <a:spcPct val="0"/>
              </a:spcBef>
            </a:pPr>
            <a:r>
              <a:rPr lang="en-US" sz="2081" spc="41" dirty="0" err="1">
                <a:solidFill>
                  <a:srgbClr val="322680"/>
                </a:solidFill>
                <a:latin typeface="Clear Sans Bold"/>
              </a:rPr>
              <a:t>Акция</a:t>
            </a:r>
            <a:r>
              <a:rPr lang="en-US" sz="2081" spc="41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081" spc="41" dirty="0" err="1">
                <a:solidFill>
                  <a:srgbClr val="322680"/>
                </a:solidFill>
                <a:latin typeface="Clear Sans Bold"/>
              </a:rPr>
              <a:t>до</a:t>
            </a:r>
            <a:r>
              <a:rPr lang="en-US" sz="2081" spc="41" dirty="0">
                <a:solidFill>
                  <a:srgbClr val="322680"/>
                </a:solidFill>
                <a:latin typeface="Clear Sans Bold"/>
              </a:rPr>
              <a:t> 31.12.2022 </a:t>
            </a:r>
            <a:r>
              <a:rPr lang="en-US" sz="2081" spc="41" dirty="0" err="1">
                <a:solidFill>
                  <a:srgbClr val="322680"/>
                </a:solidFill>
                <a:latin typeface="Clear Sans Bold"/>
              </a:rPr>
              <a:t>года</a:t>
            </a:r>
            <a:r>
              <a:rPr lang="en-US" sz="2081" spc="41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081" spc="41" dirty="0" err="1">
                <a:solidFill>
                  <a:srgbClr val="322680"/>
                </a:solidFill>
                <a:latin typeface="Clear Sans Bold"/>
              </a:rPr>
              <a:t>на</a:t>
            </a:r>
            <a:r>
              <a:rPr lang="en-US" sz="2081" spc="41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081" spc="41" dirty="0" err="1">
                <a:solidFill>
                  <a:srgbClr val="322680"/>
                </a:solidFill>
                <a:latin typeface="Clear Sans Bold"/>
              </a:rPr>
              <a:t>ставки</a:t>
            </a:r>
            <a:r>
              <a:rPr lang="en-US" sz="2081" spc="41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081" spc="41" dirty="0" err="1">
                <a:solidFill>
                  <a:srgbClr val="322680"/>
                </a:solidFill>
                <a:latin typeface="Clear Sans Bold"/>
              </a:rPr>
              <a:t>вознаграждения</a:t>
            </a:r>
            <a:r>
              <a:rPr lang="en-US" sz="2081" spc="41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2248"/>
              </a:lnSpc>
              <a:spcBef>
                <a:spcPct val="0"/>
              </a:spcBef>
            </a:pPr>
            <a:endParaRPr lang="en-US" sz="2081" spc="41" dirty="0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ts val="2248"/>
              </a:lnSpc>
              <a:spcBef>
                <a:spcPct val="0"/>
              </a:spcBef>
            </a:pPr>
            <a:r>
              <a:rPr lang="en-US" sz="2081" spc="41" dirty="0" err="1">
                <a:solidFill>
                  <a:srgbClr val="322680"/>
                </a:solidFill>
                <a:latin typeface="Clear Sans Bold"/>
              </a:rPr>
              <a:t>Начинающие</a:t>
            </a:r>
            <a:r>
              <a:rPr lang="en-US" sz="2081" spc="41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081" spc="41" dirty="0" err="1">
                <a:solidFill>
                  <a:srgbClr val="322680"/>
                </a:solidFill>
                <a:latin typeface="Clear Sans Bold"/>
              </a:rPr>
              <a:t>субъекты</a:t>
            </a:r>
            <a:r>
              <a:rPr lang="en-US" sz="2081" spc="41" dirty="0">
                <a:solidFill>
                  <a:srgbClr val="322680"/>
                </a:solidFill>
                <a:latin typeface="Clear Sans Bold"/>
              </a:rPr>
              <a:t> МСП – </a:t>
            </a:r>
          </a:p>
          <a:p>
            <a:pPr>
              <a:lnSpc>
                <a:spcPts val="2248"/>
              </a:lnSpc>
              <a:spcBef>
                <a:spcPct val="0"/>
              </a:spcBef>
            </a:pPr>
            <a:r>
              <a:rPr lang="en-US" sz="2081" spc="41" dirty="0">
                <a:solidFill>
                  <a:srgbClr val="322680"/>
                </a:solidFill>
                <a:latin typeface="Clear Sans Regular"/>
              </a:rPr>
              <a:t>0,25% </a:t>
            </a:r>
            <a:r>
              <a:rPr lang="en-US" sz="2081" spc="41" dirty="0" err="1">
                <a:solidFill>
                  <a:srgbClr val="322680"/>
                </a:solidFill>
                <a:latin typeface="Clear Sans Regular"/>
              </a:rPr>
              <a:t>годовых</a:t>
            </a:r>
            <a:r>
              <a:rPr lang="en-US" sz="2081" spc="41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081" spc="41" dirty="0" err="1">
                <a:solidFill>
                  <a:srgbClr val="322680"/>
                </a:solidFill>
                <a:latin typeface="Clear Sans Regular"/>
              </a:rPr>
              <a:t>на</a:t>
            </a:r>
            <a:r>
              <a:rPr lang="en-US" sz="2081" spc="41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081" spc="41" dirty="0" err="1">
                <a:solidFill>
                  <a:srgbClr val="322680"/>
                </a:solidFill>
                <a:latin typeface="Clear Sans Regular"/>
              </a:rPr>
              <a:t>срок</a:t>
            </a:r>
            <a:r>
              <a:rPr lang="ru-RU" sz="2081" spc="41" dirty="0">
                <a:solidFill>
                  <a:srgbClr val="322680"/>
                </a:solidFill>
                <a:latin typeface="Clear Sans Regular"/>
              </a:rPr>
              <a:t> действия кредита</a:t>
            </a:r>
            <a:endParaRPr lang="en-US" sz="2081" spc="41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248"/>
              </a:lnSpc>
              <a:spcBef>
                <a:spcPct val="0"/>
              </a:spcBef>
            </a:pPr>
            <a:endParaRPr lang="en-US" sz="2081" spc="41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248"/>
              </a:lnSpc>
              <a:spcBef>
                <a:spcPct val="0"/>
              </a:spcBef>
            </a:pPr>
            <a:r>
              <a:rPr lang="en-US" sz="2081" spc="41" dirty="0" err="1">
                <a:solidFill>
                  <a:srgbClr val="322680"/>
                </a:solidFill>
                <a:latin typeface="Clear Sans Bold"/>
              </a:rPr>
              <a:t>Производственные</a:t>
            </a:r>
            <a:r>
              <a:rPr lang="en-US" sz="2081" spc="41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081" spc="41" dirty="0" err="1">
                <a:solidFill>
                  <a:srgbClr val="322680"/>
                </a:solidFill>
                <a:latin typeface="Clear Sans Bold"/>
              </a:rPr>
              <a:t>предприятия</a:t>
            </a:r>
            <a:r>
              <a:rPr lang="en-US" sz="2081" spc="41" dirty="0">
                <a:solidFill>
                  <a:srgbClr val="322680"/>
                </a:solidFill>
                <a:latin typeface="Clear Sans Bold"/>
              </a:rPr>
              <a:t> – </a:t>
            </a:r>
          </a:p>
          <a:p>
            <a:pPr>
              <a:lnSpc>
                <a:spcPts val="2248"/>
              </a:lnSpc>
              <a:spcBef>
                <a:spcPct val="0"/>
              </a:spcBef>
            </a:pPr>
            <a:r>
              <a:rPr lang="en-US" sz="2081" spc="41" dirty="0">
                <a:solidFill>
                  <a:srgbClr val="322680"/>
                </a:solidFill>
                <a:latin typeface="Clear Sans Regular"/>
              </a:rPr>
              <a:t>0,5 % </a:t>
            </a:r>
            <a:r>
              <a:rPr lang="en-US" sz="2081" spc="41" dirty="0" err="1">
                <a:solidFill>
                  <a:srgbClr val="322680"/>
                </a:solidFill>
                <a:latin typeface="Clear Sans Regular"/>
              </a:rPr>
              <a:t>годовых</a:t>
            </a:r>
            <a:r>
              <a:rPr lang="en-US" sz="2081" spc="41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081" spc="41" dirty="0" err="1">
                <a:solidFill>
                  <a:srgbClr val="322680"/>
                </a:solidFill>
                <a:latin typeface="Clear Sans Regular"/>
              </a:rPr>
              <a:t>на</a:t>
            </a:r>
            <a:r>
              <a:rPr lang="en-US" sz="2081" spc="41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081" spc="41" dirty="0" err="1">
                <a:solidFill>
                  <a:srgbClr val="322680"/>
                </a:solidFill>
                <a:latin typeface="Clear Sans Regular"/>
              </a:rPr>
              <a:t>срок</a:t>
            </a:r>
            <a:r>
              <a:rPr lang="ru-RU" sz="2081" spc="41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ru-RU" sz="2081" spc="41">
                <a:solidFill>
                  <a:srgbClr val="322680"/>
                </a:solidFill>
                <a:latin typeface="Clear Sans Regular"/>
              </a:rPr>
              <a:t>действия кредита</a:t>
            </a:r>
            <a:endParaRPr lang="en-US" sz="2081" spc="41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248"/>
              </a:lnSpc>
              <a:spcBef>
                <a:spcPct val="0"/>
              </a:spcBef>
            </a:pPr>
            <a:endParaRPr lang="en-US" sz="2081" spc="41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248"/>
              </a:lnSpc>
              <a:spcBef>
                <a:spcPct val="0"/>
              </a:spcBef>
            </a:pPr>
            <a:r>
              <a:rPr lang="en-US" sz="2081" spc="41" dirty="0" err="1">
                <a:solidFill>
                  <a:srgbClr val="322680"/>
                </a:solidFill>
                <a:latin typeface="Clear Sans Bold"/>
              </a:rPr>
              <a:t>Сельхозпредприятия</a:t>
            </a:r>
            <a:r>
              <a:rPr lang="en-US" sz="2081" spc="41" dirty="0">
                <a:solidFill>
                  <a:srgbClr val="322680"/>
                </a:solidFill>
                <a:latin typeface="Clear Sans Bold"/>
              </a:rPr>
              <a:t> – </a:t>
            </a:r>
          </a:p>
          <a:p>
            <a:pPr>
              <a:lnSpc>
                <a:spcPts val="2248"/>
              </a:lnSpc>
              <a:spcBef>
                <a:spcPct val="0"/>
              </a:spcBef>
            </a:pPr>
            <a:r>
              <a:rPr lang="en-US" sz="2081" spc="41" dirty="0">
                <a:solidFill>
                  <a:srgbClr val="322680"/>
                </a:solidFill>
                <a:latin typeface="Clear Sans Regular"/>
              </a:rPr>
              <a:t>1,25% </a:t>
            </a:r>
            <a:r>
              <a:rPr lang="en-US" sz="2081" spc="41" dirty="0" err="1">
                <a:solidFill>
                  <a:srgbClr val="322680"/>
                </a:solidFill>
                <a:latin typeface="Clear Sans Regular"/>
              </a:rPr>
              <a:t>годовых</a:t>
            </a:r>
            <a:r>
              <a:rPr lang="en-US" sz="2081" spc="41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081" spc="41" dirty="0" err="1">
                <a:solidFill>
                  <a:srgbClr val="322680"/>
                </a:solidFill>
                <a:latin typeface="Clear Sans Regular"/>
              </a:rPr>
              <a:t>на</a:t>
            </a:r>
            <a:r>
              <a:rPr lang="en-US" sz="2081" spc="41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081" spc="41" dirty="0" err="1">
                <a:solidFill>
                  <a:srgbClr val="322680"/>
                </a:solidFill>
                <a:latin typeface="Clear Sans Regular"/>
              </a:rPr>
              <a:t>срок</a:t>
            </a:r>
            <a:r>
              <a:rPr lang="en-US" sz="2081" spc="41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081" spc="41" dirty="0" err="1">
                <a:solidFill>
                  <a:srgbClr val="322680"/>
                </a:solidFill>
                <a:latin typeface="Clear Sans Regular"/>
              </a:rPr>
              <a:t>менее</a:t>
            </a:r>
            <a:r>
              <a:rPr lang="en-US" sz="2081" spc="41" dirty="0">
                <a:solidFill>
                  <a:srgbClr val="322680"/>
                </a:solidFill>
                <a:latin typeface="Clear Sans Regular"/>
              </a:rPr>
              <a:t> 1 </a:t>
            </a:r>
            <a:r>
              <a:rPr lang="en-US" sz="2081" spc="41" dirty="0" err="1">
                <a:solidFill>
                  <a:srgbClr val="322680"/>
                </a:solidFill>
                <a:latin typeface="Clear Sans Regular"/>
              </a:rPr>
              <a:t>года</a:t>
            </a:r>
            <a:endParaRPr lang="en-US" sz="2081" spc="41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9700192" y="6118494"/>
            <a:ext cx="8347487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6"/>
              </a:lnSpc>
              <a:spcBef>
                <a:spcPct val="0"/>
              </a:spcBef>
            </a:pPr>
            <a:r>
              <a:rPr lang="en-US" sz="2080" spc="41" dirty="0" err="1">
                <a:solidFill>
                  <a:srgbClr val="322680"/>
                </a:solidFill>
                <a:latin typeface="Clear Sans Bold"/>
              </a:rPr>
              <a:t>Расширение</a:t>
            </a:r>
            <a:r>
              <a:rPr lang="en-US" sz="2080" spc="41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080" spc="41" dirty="0" err="1">
                <a:solidFill>
                  <a:srgbClr val="322680"/>
                </a:solidFill>
                <a:latin typeface="Clear Sans Bold"/>
              </a:rPr>
              <a:t>перечня</a:t>
            </a:r>
            <a:r>
              <a:rPr lang="en-US" sz="2080" spc="41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080" spc="41" dirty="0" err="1">
                <a:solidFill>
                  <a:srgbClr val="322680"/>
                </a:solidFill>
                <a:latin typeface="Clear Sans Bold"/>
              </a:rPr>
              <a:t>приоритетных</a:t>
            </a:r>
            <a:r>
              <a:rPr lang="en-US" sz="2080" spc="41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080" spc="41" dirty="0" err="1">
                <a:solidFill>
                  <a:srgbClr val="322680"/>
                </a:solidFill>
                <a:latin typeface="Clear Sans Bold"/>
              </a:rPr>
              <a:t>отраслей</a:t>
            </a:r>
            <a:r>
              <a:rPr lang="en-US" sz="2080" spc="41" dirty="0">
                <a:solidFill>
                  <a:srgbClr val="322680"/>
                </a:solidFill>
                <a:latin typeface="Clear Sans Bold"/>
              </a:rPr>
              <a:t> </a:t>
            </a:r>
          </a:p>
          <a:p>
            <a:pPr>
              <a:lnSpc>
                <a:spcPts val="2246"/>
              </a:lnSpc>
              <a:spcBef>
                <a:spcPct val="0"/>
              </a:spcBef>
            </a:pPr>
            <a:r>
              <a:rPr lang="en-US" sz="2080" spc="41" dirty="0">
                <a:solidFill>
                  <a:srgbClr val="322680"/>
                </a:solidFill>
                <a:latin typeface="Clear Sans Bold"/>
              </a:rPr>
              <a:t>(</a:t>
            </a:r>
            <a:r>
              <a:rPr lang="en-US" sz="2080" spc="41" dirty="0" err="1">
                <a:solidFill>
                  <a:srgbClr val="322680"/>
                </a:solidFill>
                <a:latin typeface="Clear Sans Bold"/>
              </a:rPr>
              <a:t>до</a:t>
            </a:r>
            <a:r>
              <a:rPr lang="en-US" sz="2080" spc="41" dirty="0">
                <a:solidFill>
                  <a:srgbClr val="322680"/>
                </a:solidFill>
                <a:latin typeface="Clear Sans Bold"/>
              </a:rPr>
              <a:t> 70 % </a:t>
            </a:r>
            <a:r>
              <a:rPr lang="en-US" sz="2080" spc="41" dirty="0" err="1">
                <a:solidFill>
                  <a:srgbClr val="322680"/>
                </a:solidFill>
                <a:latin typeface="Clear Sans Bold"/>
              </a:rPr>
              <a:t>от</a:t>
            </a:r>
            <a:r>
              <a:rPr lang="en-US" sz="2080" spc="41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080" spc="41" dirty="0" err="1">
                <a:solidFill>
                  <a:srgbClr val="322680"/>
                </a:solidFill>
                <a:latin typeface="Clear Sans Bold"/>
              </a:rPr>
              <a:t>суммы</a:t>
            </a:r>
            <a:r>
              <a:rPr lang="en-US" sz="2080" spc="41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080" spc="41" dirty="0" err="1">
                <a:solidFill>
                  <a:srgbClr val="322680"/>
                </a:solidFill>
                <a:latin typeface="Clear Sans Bold"/>
              </a:rPr>
              <a:t>финансирования</a:t>
            </a:r>
            <a:r>
              <a:rPr lang="en-US" sz="2080" spc="41" dirty="0">
                <a:solidFill>
                  <a:srgbClr val="322680"/>
                </a:solidFill>
                <a:latin typeface="Clear Sans Bold"/>
              </a:rPr>
              <a:t>):</a:t>
            </a:r>
          </a:p>
          <a:p>
            <a:pPr>
              <a:lnSpc>
                <a:spcPts val="2246"/>
              </a:lnSpc>
              <a:spcBef>
                <a:spcPct val="0"/>
              </a:spcBef>
            </a:pPr>
            <a:r>
              <a:rPr lang="en-US" sz="2080" spc="41" dirty="0">
                <a:solidFill>
                  <a:srgbClr val="322680"/>
                </a:solidFill>
                <a:latin typeface="Clear Sans Regular"/>
              </a:rPr>
              <a:t>-IT </a:t>
            </a:r>
            <a:r>
              <a:rPr lang="en-US" sz="2080" spc="41" dirty="0" err="1">
                <a:solidFill>
                  <a:srgbClr val="322680"/>
                </a:solidFill>
                <a:latin typeface="Clear Sans Regular"/>
              </a:rPr>
              <a:t>отрасль</a:t>
            </a:r>
            <a:endParaRPr lang="en-US" sz="2080" spc="41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246"/>
              </a:lnSpc>
              <a:spcBef>
                <a:spcPct val="0"/>
              </a:spcBef>
            </a:pPr>
            <a:r>
              <a:rPr lang="en-US" sz="2080" spc="41" dirty="0">
                <a:solidFill>
                  <a:srgbClr val="322680"/>
                </a:solidFill>
                <a:latin typeface="Clear Sans Regular"/>
              </a:rPr>
              <a:t>-</a:t>
            </a:r>
            <a:r>
              <a:rPr lang="en-US" sz="2080" spc="41" dirty="0" err="1">
                <a:solidFill>
                  <a:srgbClr val="322680"/>
                </a:solidFill>
                <a:latin typeface="Clear Sans Regular"/>
              </a:rPr>
              <a:t>грузовые</a:t>
            </a:r>
            <a:r>
              <a:rPr lang="en-US" sz="2080" spc="41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080" spc="41" dirty="0" err="1">
                <a:solidFill>
                  <a:srgbClr val="322680"/>
                </a:solidFill>
                <a:latin typeface="Clear Sans Regular"/>
              </a:rPr>
              <a:t>перевозки</a:t>
            </a:r>
            <a:endParaRPr lang="en-US" sz="2080" spc="41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246"/>
              </a:lnSpc>
              <a:spcBef>
                <a:spcPct val="0"/>
              </a:spcBef>
            </a:pPr>
            <a:r>
              <a:rPr lang="en-US" sz="2080" spc="41" dirty="0">
                <a:solidFill>
                  <a:srgbClr val="322680"/>
                </a:solidFill>
                <a:latin typeface="Clear Sans Regular"/>
              </a:rPr>
              <a:t>-</a:t>
            </a:r>
            <a:r>
              <a:rPr lang="en-US" sz="2080" spc="41" dirty="0" err="1">
                <a:solidFill>
                  <a:srgbClr val="322680"/>
                </a:solidFill>
                <a:latin typeface="Clear Sans Regular"/>
              </a:rPr>
              <a:t>социальные</a:t>
            </a:r>
            <a:r>
              <a:rPr lang="en-US" sz="2080" spc="41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080" spc="41" dirty="0" err="1">
                <a:solidFill>
                  <a:srgbClr val="322680"/>
                </a:solidFill>
                <a:latin typeface="Clear Sans Regular"/>
              </a:rPr>
              <a:t>предприятия</a:t>
            </a:r>
            <a:endParaRPr lang="en-US" sz="2080" spc="41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246"/>
              </a:lnSpc>
              <a:spcBef>
                <a:spcPct val="0"/>
              </a:spcBef>
            </a:pPr>
            <a:endParaRPr lang="en-US" sz="2080" spc="41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246"/>
              </a:lnSpc>
              <a:spcBef>
                <a:spcPct val="0"/>
              </a:spcBef>
            </a:pPr>
            <a:r>
              <a:rPr lang="en-US" sz="2080" spc="41" dirty="0" err="1">
                <a:solidFill>
                  <a:srgbClr val="322680"/>
                </a:solidFill>
                <a:latin typeface="Clear Sans Bold"/>
              </a:rPr>
              <a:t>Поддержка</a:t>
            </a:r>
            <a:r>
              <a:rPr lang="en-US" sz="2080" spc="41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080" spc="41" dirty="0" err="1">
                <a:solidFill>
                  <a:srgbClr val="322680"/>
                </a:solidFill>
                <a:latin typeface="Clear Sans Bold"/>
              </a:rPr>
              <a:t>инвестиционных</a:t>
            </a:r>
            <a:r>
              <a:rPr lang="en-US" sz="2080" spc="41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080" spc="41" dirty="0" err="1">
                <a:solidFill>
                  <a:srgbClr val="322680"/>
                </a:solidFill>
                <a:latin typeface="Clear Sans Bold"/>
              </a:rPr>
              <a:t>проектов</a:t>
            </a:r>
            <a:r>
              <a:rPr lang="ru-RU" sz="2080" spc="41" dirty="0">
                <a:solidFill>
                  <a:srgbClr val="322680"/>
                </a:solidFill>
                <a:latin typeface="Clear Sans Bold"/>
              </a:rPr>
              <a:t>:</a:t>
            </a:r>
            <a:r>
              <a:rPr lang="en-US" sz="2080" spc="41" dirty="0">
                <a:solidFill>
                  <a:srgbClr val="322680"/>
                </a:solidFill>
                <a:latin typeface="Clear Sans Bold"/>
              </a:rPr>
              <a:t> </a:t>
            </a:r>
          </a:p>
          <a:p>
            <a:pPr>
              <a:lnSpc>
                <a:spcPts val="2246"/>
              </a:lnSpc>
              <a:spcBef>
                <a:spcPct val="0"/>
              </a:spcBef>
            </a:pPr>
            <a:r>
              <a:rPr lang="en-US" sz="2080" spc="41" dirty="0">
                <a:solidFill>
                  <a:srgbClr val="322680"/>
                </a:solidFill>
                <a:latin typeface="Clear Sans Regular"/>
              </a:rPr>
              <a:t>- </a:t>
            </a:r>
            <a:r>
              <a:rPr lang="ru-RU" sz="2080" spc="41" dirty="0">
                <a:solidFill>
                  <a:srgbClr val="322680"/>
                </a:solidFill>
                <a:latin typeface="Clear Sans Regular"/>
              </a:rPr>
              <a:t>рассрочка по оплате вознаграждения </a:t>
            </a:r>
            <a:endParaRPr lang="en-US" sz="2080" spc="41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1013169" y="8809001"/>
            <a:ext cx="7034510" cy="494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86"/>
              </a:lnSpc>
            </a:pPr>
            <a:r>
              <a:rPr lang="en-US" sz="1839" spc="36">
                <a:solidFill>
                  <a:srgbClr val="322680"/>
                </a:solidFill>
                <a:latin typeface="Clear Sans Bold Italics"/>
              </a:rPr>
              <a:t>НПА: Внесение изменений в Порядок предоставления поручительств субъектов МСП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0145234" y="3641423"/>
            <a:ext cx="367508" cy="367508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0145234" y="4385676"/>
            <a:ext cx="367508" cy="36750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0145234" y="5263147"/>
            <a:ext cx="367508" cy="367508"/>
          </a:xfrm>
          <a:prstGeom prst="rect">
            <a:avLst/>
          </a:prstGeom>
        </p:spPr>
      </p:pic>
      <p:grpSp>
        <p:nvGrpSpPr>
          <p:cNvPr id="36" name="Group 6"/>
          <p:cNvGrpSpPr/>
          <p:nvPr/>
        </p:nvGrpSpPr>
        <p:grpSpPr>
          <a:xfrm>
            <a:off x="13944601" y="317954"/>
            <a:ext cx="4227540" cy="762000"/>
            <a:chOff x="-418826" y="-2"/>
            <a:chExt cx="6130090" cy="1868781"/>
          </a:xfrm>
        </p:grpSpPr>
        <p:sp>
          <p:nvSpPr>
            <p:cNvPr id="37" name="TextBox 7"/>
            <p:cNvSpPr txBox="1"/>
            <p:nvPr/>
          </p:nvSpPr>
          <p:spPr>
            <a:xfrm>
              <a:off x="1001513" y="-2"/>
              <a:ext cx="4709751" cy="1529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Министерство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экономического развития и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внешних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связей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Амурской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области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</p:txBody>
        </p:sp>
        <p:pic>
          <p:nvPicPr>
            <p:cNvPr id="38" name="Picture 8"/>
            <p:cNvPicPr>
              <a:picLocks noChangeAspect="1"/>
            </p:cNvPicPr>
            <p:nvPr/>
          </p:nvPicPr>
          <p:blipFill>
            <a:blip r:embed="rId21"/>
            <a:srcRect l="7984" t="22087" r="66655" b="16806"/>
            <a:stretch>
              <a:fillRect/>
            </a:stretch>
          </p:blipFill>
          <p:spPr>
            <a:xfrm>
              <a:off x="-418826" y="-2"/>
              <a:ext cx="1215421" cy="1868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457200" y="4732739"/>
            <a:ext cx="6557608" cy="665439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04120" y="647700"/>
            <a:ext cx="1611228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79"/>
              </a:lnSpc>
            </a:pPr>
            <a:r>
              <a:rPr lang="en-US" sz="5149" dirty="0" err="1">
                <a:solidFill>
                  <a:srgbClr val="322680"/>
                </a:solidFill>
                <a:latin typeface="Clear Sans Bold"/>
              </a:rPr>
              <a:t>Налоговое</a:t>
            </a:r>
            <a:r>
              <a:rPr lang="en-US" sz="5149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5149" dirty="0" err="1">
                <a:solidFill>
                  <a:srgbClr val="322680"/>
                </a:solidFill>
                <a:latin typeface="Clear Sans Bold"/>
              </a:rPr>
              <a:t>стимулирование</a:t>
            </a:r>
            <a:endParaRPr lang="en-US" sz="5149" dirty="0">
              <a:solidFill>
                <a:srgbClr val="322680"/>
              </a:solidFill>
              <a:latin typeface="Clear Sans Bold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3189602" y="1657895"/>
            <a:ext cx="4742210" cy="423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5"/>
              </a:lnSpc>
            </a:pPr>
            <a:r>
              <a:rPr lang="ru-RU" sz="4000" spc="57" dirty="0">
                <a:solidFill>
                  <a:srgbClr val="322680"/>
                </a:solidFill>
                <a:latin typeface="Clear Sans Bold"/>
              </a:rPr>
              <a:t>ПСН</a:t>
            </a:r>
            <a:endParaRPr lang="en-US" sz="4000" spc="57" dirty="0">
              <a:solidFill>
                <a:srgbClr val="322680"/>
              </a:solidFill>
              <a:latin typeface="Clear Sans Bold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11343002" y="1657895"/>
            <a:ext cx="4742210" cy="423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5"/>
              </a:lnSpc>
            </a:pPr>
            <a:r>
              <a:rPr lang="ru-RU" sz="4000" spc="57" dirty="0">
                <a:solidFill>
                  <a:srgbClr val="322680"/>
                </a:solidFill>
                <a:latin typeface="Clear Sans Bold"/>
              </a:rPr>
              <a:t>УСН</a:t>
            </a:r>
            <a:endParaRPr lang="en-US" sz="4000" spc="57" dirty="0">
              <a:solidFill>
                <a:srgbClr val="322680"/>
              </a:solidFill>
              <a:latin typeface="Clear Sans Bold"/>
            </a:endParaRPr>
          </a:p>
        </p:txBody>
      </p:sp>
      <p:pic>
        <p:nvPicPr>
          <p:cNvPr id="8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18015" y="2397561"/>
            <a:ext cx="693717" cy="693717"/>
          </a:xfrm>
          <a:prstGeom prst="rect">
            <a:avLst/>
          </a:prstGeom>
        </p:spPr>
      </p:pic>
      <p:sp>
        <p:nvSpPr>
          <p:cNvPr id="9" name="TextBox 10"/>
          <p:cNvSpPr txBox="1"/>
          <p:nvPr/>
        </p:nvSpPr>
        <p:spPr>
          <a:xfrm>
            <a:off x="2580002" y="2206891"/>
            <a:ext cx="64770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spc="57" dirty="0">
                <a:solidFill>
                  <a:srgbClr val="322680"/>
                </a:solidFill>
                <a:latin typeface="Clear Sans Bold"/>
              </a:rPr>
              <a:t>Размер потенциально возможного к получению ИП годового дохода</a:t>
            </a:r>
            <a:r>
              <a:rPr lang="ru-RU" sz="2000" b="1" spc="57" dirty="0">
                <a:solidFill>
                  <a:srgbClr val="322680"/>
                </a:solidFill>
                <a:latin typeface="Clear Sans Bold"/>
              </a:rPr>
              <a:t> снижен на 50%:</a:t>
            </a:r>
          </a:p>
          <a:p>
            <a:pPr>
              <a:lnSpc>
                <a:spcPct val="50000"/>
              </a:lnSpc>
            </a:pPr>
            <a:endParaRPr lang="en-US" sz="2000" spc="57" dirty="0">
              <a:solidFill>
                <a:srgbClr val="322680"/>
              </a:solidFill>
              <a:latin typeface="Clear Sans Bold"/>
            </a:endParaRPr>
          </a:p>
          <a:p>
            <a:r>
              <a:rPr lang="ru-RU" sz="2000" spc="57" dirty="0">
                <a:solidFill>
                  <a:srgbClr val="322680"/>
                </a:solidFill>
                <a:latin typeface="Clear Sans Regular"/>
              </a:rPr>
              <a:t>4 ВПД - </a:t>
            </a:r>
            <a:r>
              <a:rPr lang="en-US" sz="2000" spc="57" dirty="0" err="1">
                <a:solidFill>
                  <a:srgbClr val="322680"/>
                </a:solidFill>
                <a:latin typeface="Clear Sans Regular"/>
              </a:rPr>
              <a:t>общественное</a:t>
            </a:r>
            <a:r>
              <a:rPr lang="en-US" sz="2000" spc="57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000" spc="57" dirty="0" err="1">
                <a:solidFill>
                  <a:srgbClr val="322680"/>
                </a:solidFill>
                <a:latin typeface="Clear Sans Regular"/>
              </a:rPr>
              <a:t>питание</a:t>
            </a:r>
            <a:r>
              <a:rPr lang="en-US" sz="2000" spc="57" dirty="0">
                <a:solidFill>
                  <a:srgbClr val="322680"/>
                </a:solidFill>
                <a:latin typeface="Clear Sans Regular"/>
              </a:rPr>
              <a:t> с/</a:t>
            </a:r>
            <a:r>
              <a:rPr lang="en-US" sz="2000" spc="57" dirty="0" err="1">
                <a:solidFill>
                  <a:srgbClr val="322680"/>
                </a:solidFill>
                <a:latin typeface="Clear Sans Regular"/>
              </a:rPr>
              <a:t>без</a:t>
            </a:r>
            <a:r>
              <a:rPr lang="en-US" sz="2000" spc="57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000" spc="57" dirty="0" err="1">
                <a:solidFill>
                  <a:srgbClr val="322680"/>
                </a:solidFill>
                <a:latin typeface="Clear Sans Regular"/>
              </a:rPr>
              <a:t>зала</a:t>
            </a:r>
            <a:r>
              <a:rPr lang="en-US" sz="2000" spc="57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000" spc="57" dirty="0" err="1">
                <a:solidFill>
                  <a:srgbClr val="322680"/>
                </a:solidFill>
                <a:latin typeface="Clear Sans Regular"/>
              </a:rPr>
              <a:t>обслуживания</a:t>
            </a:r>
            <a:r>
              <a:rPr lang="en-US" sz="2000" spc="57" dirty="0">
                <a:solidFill>
                  <a:srgbClr val="322680"/>
                </a:solidFill>
                <a:latin typeface="Clear Sans Regular"/>
              </a:rPr>
              <a:t>, </a:t>
            </a:r>
            <a:r>
              <a:rPr lang="en-US" sz="2000" spc="57" dirty="0" err="1">
                <a:solidFill>
                  <a:srgbClr val="322680"/>
                </a:solidFill>
                <a:latin typeface="Clear Sans Regular"/>
              </a:rPr>
              <a:t>экскурсионные</a:t>
            </a:r>
            <a:r>
              <a:rPr lang="en-US" sz="2000" spc="57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000" spc="57" dirty="0" err="1">
                <a:solidFill>
                  <a:srgbClr val="322680"/>
                </a:solidFill>
                <a:latin typeface="Clear Sans Regular"/>
              </a:rPr>
              <a:t>услуги</a:t>
            </a:r>
            <a:r>
              <a:rPr lang="en-US" sz="2000" spc="57" dirty="0">
                <a:solidFill>
                  <a:srgbClr val="322680"/>
                </a:solidFill>
                <a:latin typeface="Clear Sans Regular"/>
              </a:rPr>
              <a:t>, </a:t>
            </a:r>
            <a:r>
              <a:rPr lang="en-US" sz="2000" spc="57" dirty="0" err="1">
                <a:solidFill>
                  <a:srgbClr val="322680"/>
                </a:solidFill>
                <a:latin typeface="Clear Sans Regular"/>
              </a:rPr>
              <a:t>спорт</a:t>
            </a:r>
            <a:r>
              <a:rPr lang="ru-RU" sz="2000" spc="57" dirty="0">
                <a:solidFill>
                  <a:srgbClr val="322680"/>
                </a:solidFill>
                <a:latin typeface="Clear Sans Regular"/>
              </a:rPr>
              <a:t>  </a:t>
            </a:r>
            <a:endParaRPr lang="en-US" sz="2000" spc="57" dirty="0">
              <a:solidFill>
                <a:srgbClr val="322680"/>
              </a:solidFill>
              <a:latin typeface="Clear Sans Regular"/>
            </a:endParaRPr>
          </a:p>
        </p:txBody>
      </p:sp>
      <p:pic>
        <p:nvPicPr>
          <p:cNvPr id="10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18015" y="8165588"/>
            <a:ext cx="669930" cy="6699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43002" y="2206891"/>
            <a:ext cx="6477000" cy="176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en-US" sz="2000" b="1" spc="57" dirty="0">
                <a:solidFill>
                  <a:srgbClr val="322680"/>
                </a:solidFill>
                <a:latin typeface="Clear Sans Bold"/>
              </a:rPr>
              <a:t>Размер </a:t>
            </a:r>
            <a:r>
              <a:rPr lang="ru-RU" sz="2000" b="1" spc="57" dirty="0">
                <a:solidFill>
                  <a:srgbClr val="322680"/>
                </a:solidFill>
                <a:latin typeface="Clear Sans Bold"/>
              </a:rPr>
              <a:t>ставки понижен до 1%, 5%:</a:t>
            </a:r>
            <a:endParaRPr lang="en-US" sz="2000" b="1" spc="57" dirty="0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ct val="50000"/>
              </a:lnSpc>
            </a:pPr>
            <a:endParaRPr lang="en-US" sz="2000" spc="57" dirty="0">
              <a:solidFill>
                <a:srgbClr val="322680"/>
              </a:solidFill>
              <a:latin typeface="Clear Sans Bold"/>
            </a:endParaRPr>
          </a:p>
          <a:p>
            <a:r>
              <a:rPr lang="ru-RU" sz="2000" spc="57" dirty="0">
                <a:solidFill>
                  <a:srgbClr val="322680"/>
                </a:solidFill>
                <a:latin typeface="Clear Sans Regular"/>
              </a:rPr>
              <a:t>20 категорий - </a:t>
            </a:r>
            <a:r>
              <a:rPr lang="en-US" sz="2000" spc="57" dirty="0" err="1">
                <a:solidFill>
                  <a:srgbClr val="322680"/>
                </a:solidFill>
                <a:latin typeface="Clear Sans Regular"/>
              </a:rPr>
              <a:t>пассажироперевозчики</a:t>
            </a:r>
            <a:r>
              <a:rPr lang="en-US" sz="2000" spc="57" dirty="0">
                <a:solidFill>
                  <a:srgbClr val="322680"/>
                </a:solidFill>
                <a:latin typeface="Clear Sans Regular"/>
              </a:rPr>
              <a:t>, </a:t>
            </a:r>
            <a:r>
              <a:rPr lang="en-US" sz="2000" spc="57" dirty="0" err="1">
                <a:solidFill>
                  <a:srgbClr val="322680"/>
                </a:solidFill>
                <a:latin typeface="Clear Sans Regular"/>
              </a:rPr>
              <a:t>общепит</a:t>
            </a:r>
            <a:r>
              <a:rPr lang="en-US" sz="2000" spc="57" dirty="0">
                <a:solidFill>
                  <a:srgbClr val="322680"/>
                </a:solidFill>
                <a:latin typeface="Clear Sans Regular"/>
              </a:rPr>
              <a:t>, </a:t>
            </a:r>
            <a:r>
              <a:rPr lang="en-US" sz="2000" spc="57" dirty="0" err="1">
                <a:solidFill>
                  <a:srgbClr val="322680"/>
                </a:solidFill>
                <a:latin typeface="Clear Sans Regular"/>
              </a:rPr>
              <a:t>туризм</a:t>
            </a:r>
            <a:r>
              <a:rPr lang="en-US" sz="2000" spc="57" dirty="0">
                <a:solidFill>
                  <a:srgbClr val="322680"/>
                </a:solidFill>
                <a:latin typeface="Clear Sans Regular"/>
              </a:rPr>
              <a:t>, </a:t>
            </a:r>
            <a:r>
              <a:rPr lang="en-US" sz="2000" spc="57" dirty="0" err="1">
                <a:solidFill>
                  <a:srgbClr val="322680"/>
                </a:solidFill>
                <a:latin typeface="Clear Sans Regular"/>
              </a:rPr>
              <a:t>спорт</a:t>
            </a:r>
            <a:r>
              <a:rPr lang="en-US" sz="2000" spc="57" dirty="0">
                <a:solidFill>
                  <a:srgbClr val="322680"/>
                </a:solidFill>
                <a:latin typeface="Clear Sans Regular"/>
              </a:rPr>
              <a:t>, </a:t>
            </a:r>
            <a:r>
              <a:rPr lang="en-US" sz="2000" spc="57" dirty="0" err="1">
                <a:solidFill>
                  <a:srgbClr val="322680"/>
                </a:solidFill>
                <a:latin typeface="Clear Sans Regular"/>
              </a:rPr>
              <a:t>культура</a:t>
            </a:r>
            <a:r>
              <a:rPr lang="en-US" sz="2000" spc="57" dirty="0">
                <a:solidFill>
                  <a:srgbClr val="322680"/>
                </a:solidFill>
                <a:latin typeface="Clear Sans Regular"/>
              </a:rPr>
              <a:t>, </a:t>
            </a:r>
            <a:r>
              <a:rPr lang="en-US" sz="2000" spc="57" dirty="0" err="1">
                <a:solidFill>
                  <a:srgbClr val="322680"/>
                </a:solidFill>
                <a:latin typeface="Clear Sans Regular"/>
              </a:rPr>
              <a:t>предоставление</a:t>
            </a:r>
            <a:r>
              <a:rPr lang="en-US" sz="2000" spc="57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000" spc="57" dirty="0" err="1">
                <a:solidFill>
                  <a:srgbClr val="322680"/>
                </a:solidFill>
                <a:latin typeface="Clear Sans Regular"/>
              </a:rPr>
              <a:t>мест</a:t>
            </a:r>
            <a:r>
              <a:rPr lang="en-US" sz="2000" spc="57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000" spc="57" dirty="0" err="1">
                <a:solidFill>
                  <a:srgbClr val="322680"/>
                </a:solidFill>
                <a:latin typeface="Clear Sans Regular"/>
              </a:rPr>
              <a:t>для</a:t>
            </a:r>
            <a:r>
              <a:rPr lang="en-US" sz="2000" spc="57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000" spc="57" dirty="0" err="1">
                <a:solidFill>
                  <a:srgbClr val="322680"/>
                </a:solidFill>
                <a:latin typeface="Clear Sans Regular"/>
              </a:rPr>
              <a:t>временного</a:t>
            </a:r>
            <a:r>
              <a:rPr lang="en-US" sz="2000" spc="57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000" spc="57" dirty="0" err="1">
                <a:solidFill>
                  <a:srgbClr val="322680"/>
                </a:solidFill>
                <a:latin typeface="Clear Sans Regular"/>
              </a:rPr>
              <a:t>проживания</a:t>
            </a:r>
            <a:r>
              <a:rPr lang="en-US" sz="2000" spc="57" dirty="0">
                <a:solidFill>
                  <a:srgbClr val="322680"/>
                </a:solidFill>
                <a:latin typeface="Clear Sans Regular"/>
              </a:rPr>
              <a:t>, </a:t>
            </a:r>
            <a:r>
              <a:rPr lang="en-US" sz="2000" spc="57" dirty="0" err="1">
                <a:solidFill>
                  <a:srgbClr val="322680"/>
                </a:solidFill>
                <a:latin typeface="Clear Sans Regular"/>
              </a:rPr>
              <a:t>дикоросы</a:t>
            </a:r>
            <a:r>
              <a:rPr lang="en-US" sz="2000" spc="57" dirty="0">
                <a:solidFill>
                  <a:srgbClr val="322680"/>
                </a:solidFill>
                <a:latin typeface="Clear Sans Regular"/>
              </a:rPr>
              <a:t>, </a:t>
            </a:r>
            <a:r>
              <a:rPr lang="en-US" sz="2000" spc="57" dirty="0" err="1">
                <a:solidFill>
                  <a:srgbClr val="322680"/>
                </a:solidFill>
                <a:latin typeface="Clear Sans Regular"/>
              </a:rPr>
              <a:t>социальное</a:t>
            </a:r>
            <a:r>
              <a:rPr lang="en-US" sz="2000" spc="57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000" spc="57" dirty="0" err="1">
                <a:solidFill>
                  <a:srgbClr val="322680"/>
                </a:solidFill>
                <a:latin typeface="Clear Sans Regular"/>
              </a:rPr>
              <a:t>предпринимательство</a:t>
            </a:r>
            <a:endParaRPr lang="en-US" sz="2000" spc="57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1999" y="4501056"/>
            <a:ext cx="1066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spc="57" dirty="0">
                <a:solidFill>
                  <a:srgbClr val="322680"/>
                </a:solidFill>
                <a:latin typeface="Clear Sans Regular Italics" panose="020B0604020202020204" charset="0"/>
                <a:cs typeface="Clear Sans Regular Italics" panose="020B0604020202020204" charset="0"/>
              </a:rPr>
              <a:t>0%</a:t>
            </a: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381350" y="2397561"/>
            <a:ext cx="681071" cy="68107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188485" y="4435561"/>
            <a:ext cx="1066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spc="57" dirty="0">
                <a:solidFill>
                  <a:srgbClr val="322680"/>
                </a:solidFill>
                <a:latin typeface="Clear Sans Regular Italics" panose="020B0604020202020204" charset="0"/>
                <a:cs typeface="Clear Sans Regular Italics" panose="020B0604020202020204" charset="0"/>
              </a:rPr>
              <a:t>0%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2588799" y="4457690"/>
            <a:ext cx="6477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57" dirty="0">
                <a:solidFill>
                  <a:srgbClr val="322680"/>
                </a:solidFill>
                <a:latin typeface="Clear Sans Bold"/>
              </a:rPr>
              <a:t>«налоговые каникулы» для впервые зарегистрированных ИП:</a:t>
            </a:r>
          </a:p>
          <a:p>
            <a:r>
              <a:rPr lang="ru-RU" sz="2000" b="1" spc="57" dirty="0">
                <a:solidFill>
                  <a:srgbClr val="322680"/>
                </a:solidFill>
                <a:latin typeface="Clear Sans Bold"/>
              </a:rPr>
              <a:t> </a:t>
            </a:r>
            <a:endParaRPr lang="en-US" sz="2000" spc="57" dirty="0">
              <a:solidFill>
                <a:srgbClr val="322680"/>
              </a:solidFill>
              <a:latin typeface="Clear Sans Bold"/>
            </a:endParaRPr>
          </a:p>
          <a:p>
            <a:r>
              <a:rPr lang="ru-RU" sz="2000" spc="57" dirty="0">
                <a:solidFill>
                  <a:srgbClr val="322680"/>
                </a:solidFill>
                <a:latin typeface="Clear Sans Regular"/>
              </a:rPr>
              <a:t>все установленные законом ВПД  </a:t>
            </a:r>
            <a:endParaRPr lang="en-US" sz="2000" spc="57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1393707" y="4457690"/>
            <a:ext cx="5715000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57" dirty="0">
                <a:solidFill>
                  <a:srgbClr val="322680"/>
                </a:solidFill>
                <a:latin typeface="Clear Sans Bold"/>
              </a:rPr>
              <a:t>«налоговые каникулы» для впервые зарегистрированных ИП:</a:t>
            </a:r>
          </a:p>
          <a:p>
            <a:pPr>
              <a:lnSpc>
                <a:spcPct val="50000"/>
              </a:lnSpc>
            </a:pPr>
            <a:r>
              <a:rPr lang="ru-RU" sz="2000" b="1" spc="57" dirty="0">
                <a:solidFill>
                  <a:srgbClr val="322680"/>
                </a:solidFill>
                <a:latin typeface="Clear Sans Bold"/>
              </a:rPr>
              <a:t> </a:t>
            </a:r>
            <a:endParaRPr lang="en-US" sz="2000" spc="57" dirty="0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ts val="3115"/>
              </a:lnSpc>
            </a:pPr>
            <a:r>
              <a:rPr lang="ru-RU" sz="2000" spc="57" dirty="0">
                <a:solidFill>
                  <a:srgbClr val="322680"/>
                </a:solidFill>
                <a:latin typeface="Clear Sans Regular"/>
              </a:rPr>
              <a:t>17 ВПД  </a:t>
            </a:r>
            <a:endParaRPr lang="en-US" sz="2000" spc="57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8" name="TextBox 11"/>
          <p:cNvSpPr txBox="1"/>
          <p:nvPr/>
        </p:nvSpPr>
        <p:spPr>
          <a:xfrm rot="16200000">
            <a:off x="-306287" y="3526381"/>
            <a:ext cx="2371105" cy="405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ru-RU" sz="2884" spc="57" dirty="0">
                <a:solidFill>
                  <a:srgbClr val="322680"/>
                </a:solidFill>
                <a:latin typeface="Clear Sans Bold"/>
              </a:rPr>
              <a:t>Установлено</a:t>
            </a:r>
            <a:endParaRPr lang="en-US" sz="2884" spc="57" dirty="0">
              <a:solidFill>
                <a:srgbClr val="322680"/>
              </a:solidFill>
              <a:latin typeface="Clear Sans Bold"/>
            </a:endParaRPr>
          </a:p>
        </p:txBody>
      </p:sp>
      <p:sp>
        <p:nvSpPr>
          <p:cNvPr id="19" name="TextBox 11"/>
          <p:cNvSpPr txBox="1"/>
          <p:nvPr/>
        </p:nvSpPr>
        <p:spPr>
          <a:xfrm rot="16200000">
            <a:off x="-312100" y="7717390"/>
            <a:ext cx="2371105" cy="405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ru-RU" sz="2884" spc="57" dirty="0">
                <a:solidFill>
                  <a:srgbClr val="322680"/>
                </a:solidFill>
                <a:latin typeface="Clear Sans Bold"/>
              </a:rPr>
              <a:t>Планируется</a:t>
            </a:r>
            <a:endParaRPr lang="en-US" sz="2884" spc="57" dirty="0">
              <a:solidFill>
                <a:srgbClr val="322680"/>
              </a:solidFill>
              <a:latin typeface="Clear Sans Bold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13202" y="6333322"/>
            <a:ext cx="1066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spc="57" dirty="0">
                <a:solidFill>
                  <a:srgbClr val="322680"/>
                </a:solidFill>
                <a:latin typeface="Clear Sans Regular Italics" panose="020B0604020202020204" charset="0"/>
                <a:cs typeface="Clear Sans Regular Italics" panose="020B0604020202020204" charset="0"/>
              </a:rPr>
              <a:t>0%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2635669" y="6337298"/>
            <a:ext cx="6477000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57" dirty="0">
                <a:solidFill>
                  <a:srgbClr val="322680"/>
                </a:solidFill>
                <a:latin typeface="Clear Sans Bold"/>
              </a:rPr>
              <a:t>продление «налоговых каникул» для впервые зарегистрированных ИП до 01.01.2025:</a:t>
            </a:r>
          </a:p>
          <a:p>
            <a:pPr>
              <a:lnSpc>
                <a:spcPct val="50000"/>
              </a:lnSpc>
            </a:pPr>
            <a:r>
              <a:rPr lang="ru-RU" sz="2000" b="1" spc="57" dirty="0">
                <a:solidFill>
                  <a:srgbClr val="322680"/>
                </a:solidFill>
                <a:latin typeface="Clear Sans Bold"/>
              </a:rPr>
              <a:t> </a:t>
            </a:r>
            <a:endParaRPr lang="en-US" sz="2000" spc="57" dirty="0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ts val="3115"/>
              </a:lnSpc>
            </a:pPr>
            <a:r>
              <a:rPr lang="ru-RU" sz="2000" spc="57" dirty="0">
                <a:solidFill>
                  <a:srgbClr val="322680"/>
                </a:solidFill>
                <a:latin typeface="Clear Sans Regular"/>
              </a:rPr>
              <a:t>все установленные законом ВПД  </a:t>
            </a:r>
            <a:endParaRPr lang="en-US" sz="2000" spc="57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195016" y="6357635"/>
            <a:ext cx="1066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spc="57" dirty="0">
                <a:solidFill>
                  <a:srgbClr val="322680"/>
                </a:solidFill>
                <a:latin typeface="Clear Sans Regular Italics" panose="020B0604020202020204" charset="0"/>
                <a:cs typeface="Clear Sans Regular Italics" panose="020B0604020202020204" charset="0"/>
              </a:rPr>
              <a:t>0%</a:t>
            </a:r>
          </a:p>
        </p:txBody>
      </p:sp>
      <p:sp>
        <p:nvSpPr>
          <p:cNvPr id="25" name="TextBox 10"/>
          <p:cNvSpPr txBox="1"/>
          <p:nvPr/>
        </p:nvSpPr>
        <p:spPr>
          <a:xfrm>
            <a:off x="11349533" y="6360567"/>
            <a:ext cx="64770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57" dirty="0">
                <a:solidFill>
                  <a:srgbClr val="322680"/>
                </a:solidFill>
                <a:latin typeface="Clear Sans Bold"/>
              </a:rPr>
              <a:t>продление «налоговых каникул» для впервые зарегистрированных ИП до 01.01.2025:</a:t>
            </a:r>
          </a:p>
          <a:p>
            <a:pPr>
              <a:lnSpc>
                <a:spcPct val="50000"/>
              </a:lnSpc>
            </a:pPr>
            <a:r>
              <a:rPr lang="ru-RU" sz="2000" b="1" spc="57" dirty="0">
                <a:solidFill>
                  <a:srgbClr val="322680"/>
                </a:solidFill>
                <a:latin typeface="Clear Sans Bold"/>
              </a:rPr>
              <a:t> </a:t>
            </a:r>
            <a:endParaRPr lang="en-US" sz="2000" spc="57" dirty="0">
              <a:solidFill>
                <a:srgbClr val="322680"/>
              </a:solidFill>
              <a:latin typeface="Clear Sans Bold"/>
            </a:endParaRPr>
          </a:p>
          <a:p>
            <a:r>
              <a:rPr lang="ru-RU" sz="2000" spc="57" dirty="0">
                <a:solidFill>
                  <a:srgbClr val="322680"/>
                </a:solidFill>
                <a:latin typeface="Clear Sans Regular"/>
              </a:rPr>
              <a:t>17 ВПД + 9 ОКВЭД (</a:t>
            </a:r>
            <a:r>
              <a:rPr lang="en-US" sz="2000" spc="57" dirty="0">
                <a:solidFill>
                  <a:srgbClr val="322680"/>
                </a:solidFill>
                <a:latin typeface="Clear Sans Regular"/>
              </a:rPr>
              <a:t>IT</a:t>
            </a:r>
            <a:r>
              <a:rPr lang="ru-RU" sz="2000" spc="57" dirty="0">
                <a:solidFill>
                  <a:srgbClr val="322680"/>
                </a:solidFill>
                <a:latin typeface="Clear Sans Regular"/>
              </a:rPr>
              <a:t>-технологии, производственная сфера)</a:t>
            </a:r>
            <a:endParaRPr lang="en-US" sz="2000" spc="57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393707" y="7882847"/>
            <a:ext cx="64770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en-US" sz="2000" b="1" spc="57" dirty="0">
                <a:solidFill>
                  <a:srgbClr val="322680"/>
                </a:solidFill>
                <a:latin typeface="Clear Sans Bold"/>
              </a:rPr>
              <a:t>Размер </a:t>
            </a:r>
            <a:r>
              <a:rPr lang="ru-RU" sz="2000" b="1" spc="57" dirty="0">
                <a:solidFill>
                  <a:srgbClr val="322680"/>
                </a:solidFill>
                <a:latin typeface="Clear Sans Bold"/>
              </a:rPr>
              <a:t>ставки понижен до 1%, 5%:</a:t>
            </a:r>
            <a:endParaRPr lang="en-US" sz="2000" b="1" spc="57" dirty="0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ct val="50000"/>
              </a:lnSpc>
            </a:pPr>
            <a:endParaRPr lang="en-US" sz="2000" spc="57" dirty="0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ts val="3115"/>
              </a:lnSpc>
            </a:pPr>
            <a:r>
              <a:rPr lang="ru-RU" sz="2000" spc="57" dirty="0">
                <a:solidFill>
                  <a:srgbClr val="322680"/>
                </a:solidFill>
                <a:latin typeface="Clear Sans Regular"/>
              </a:rPr>
              <a:t>20 категорий + 3 ОКВЭД (</a:t>
            </a:r>
            <a:r>
              <a:rPr lang="en-US" sz="2000" spc="57" dirty="0">
                <a:solidFill>
                  <a:srgbClr val="322680"/>
                </a:solidFill>
                <a:latin typeface="Clear Sans Regular"/>
              </a:rPr>
              <a:t>IT</a:t>
            </a:r>
            <a:r>
              <a:rPr lang="ru-RU" sz="2000" spc="57" dirty="0">
                <a:solidFill>
                  <a:srgbClr val="322680"/>
                </a:solidFill>
                <a:latin typeface="Clear Sans Regular"/>
              </a:rPr>
              <a:t>-технологии)</a:t>
            </a:r>
            <a:endParaRPr lang="en-US" sz="2000" spc="57" dirty="0">
              <a:solidFill>
                <a:srgbClr val="322680"/>
              </a:solidFill>
              <a:latin typeface="Clear Sans Regular"/>
            </a:endParaRPr>
          </a:p>
        </p:txBody>
      </p:sp>
      <p:pic>
        <p:nvPicPr>
          <p:cNvPr id="27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432055" y="8059939"/>
            <a:ext cx="681071" cy="68107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393707" y="9062119"/>
            <a:ext cx="64770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en-US" sz="2000" b="1" spc="57" dirty="0">
                <a:solidFill>
                  <a:srgbClr val="322680"/>
                </a:solidFill>
                <a:latin typeface="Clear Sans Bold"/>
              </a:rPr>
              <a:t>Размер </a:t>
            </a:r>
            <a:r>
              <a:rPr lang="ru-RU" sz="2000" b="1" spc="57" dirty="0">
                <a:solidFill>
                  <a:srgbClr val="322680"/>
                </a:solidFill>
                <a:latin typeface="Clear Sans Bold"/>
              </a:rPr>
              <a:t>ставки понижен до 3%, 7,5%:</a:t>
            </a:r>
            <a:endParaRPr lang="en-US" sz="2000" b="1" spc="57" dirty="0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ct val="50000"/>
              </a:lnSpc>
            </a:pPr>
            <a:endParaRPr lang="en-US" sz="2000" spc="57" dirty="0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ts val="3115"/>
              </a:lnSpc>
            </a:pPr>
            <a:r>
              <a:rPr lang="ru-RU" sz="2000" spc="57" dirty="0">
                <a:solidFill>
                  <a:srgbClr val="322680"/>
                </a:solidFill>
                <a:latin typeface="Clear Sans Regular"/>
              </a:rPr>
              <a:t>10 ОКВЭД (</a:t>
            </a:r>
            <a:r>
              <a:rPr lang="ru-RU" sz="2000" spc="57" dirty="0" err="1">
                <a:solidFill>
                  <a:srgbClr val="322680"/>
                </a:solidFill>
                <a:latin typeface="Clear Sans Regular"/>
              </a:rPr>
              <a:t>медиаотраль</a:t>
            </a:r>
            <a:r>
              <a:rPr lang="ru-RU" sz="2000" spc="57" dirty="0">
                <a:solidFill>
                  <a:srgbClr val="322680"/>
                </a:solidFill>
                <a:latin typeface="Clear Sans Regular"/>
              </a:rPr>
              <a:t>)</a:t>
            </a:r>
            <a:endParaRPr lang="en-US" sz="2000" spc="57" dirty="0">
              <a:solidFill>
                <a:srgbClr val="322680"/>
              </a:solidFill>
              <a:latin typeface="Clear Sans Regular"/>
            </a:endParaRPr>
          </a:p>
        </p:txBody>
      </p:sp>
      <p:pic>
        <p:nvPicPr>
          <p:cNvPr id="29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432055" y="9239211"/>
            <a:ext cx="681071" cy="681071"/>
          </a:xfrm>
          <a:prstGeom prst="rect">
            <a:avLst/>
          </a:prstGeom>
        </p:spPr>
      </p:pic>
      <p:sp>
        <p:nvSpPr>
          <p:cNvPr id="30" name="TextBox 10"/>
          <p:cNvSpPr txBox="1"/>
          <p:nvPr/>
        </p:nvSpPr>
        <p:spPr>
          <a:xfrm>
            <a:off x="2618252" y="8137195"/>
            <a:ext cx="6438750" cy="1437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57" dirty="0">
                <a:solidFill>
                  <a:srgbClr val="322680"/>
                </a:solidFill>
                <a:latin typeface="Clear Sans Bold"/>
              </a:rPr>
              <a:t>Сохранение размера коэффициента, применяемого для расчета стоимости патента, на уровне 2021 года:</a:t>
            </a:r>
          </a:p>
          <a:p>
            <a:pPr>
              <a:lnSpc>
                <a:spcPct val="50000"/>
              </a:lnSpc>
            </a:pPr>
            <a:r>
              <a:rPr lang="ru-RU" sz="2000" b="1" spc="57" dirty="0">
                <a:solidFill>
                  <a:srgbClr val="322680"/>
                </a:solidFill>
                <a:latin typeface="Clear Sans Bold"/>
              </a:rPr>
              <a:t> </a:t>
            </a:r>
            <a:endParaRPr lang="en-US" sz="2000" spc="57" dirty="0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ts val="3115"/>
              </a:lnSpc>
            </a:pPr>
            <a:r>
              <a:rPr lang="ru-RU" sz="2000" spc="57" dirty="0">
                <a:solidFill>
                  <a:srgbClr val="322680"/>
                </a:solidFill>
                <a:latin typeface="Clear Sans Regular"/>
              </a:rPr>
              <a:t>все установленные законом ВПД  </a:t>
            </a:r>
            <a:endParaRPr lang="en-US" sz="2000" spc="57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63" y="6090985"/>
            <a:ext cx="18288000" cy="4216293"/>
          </a:xfrm>
          <a:prstGeom prst="rect">
            <a:avLst/>
          </a:prstGeom>
          <a:solidFill>
            <a:schemeClr val="accent5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grpSp>
        <p:nvGrpSpPr>
          <p:cNvPr id="31" name="Group 6"/>
          <p:cNvGrpSpPr/>
          <p:nvPr/>
        </p:nvGrpSpPr>
        <p:grpSpPr>
          <a:xfrm>
            <a:off x="14020800" y="317954"/>
            <a:ext cx="4151341" cy="762000"/>
            <a:chOff x="-308334" y="-2"/>
            <a:chExt cx="6019598" cy="1868781"/>
          </a:xfrm>
        </p:grpSpPr>
        <p:sp>
          <p:nvSpPr>
            <p:cNvPr id="32" name="TextBox 7"/>
            <p:cNvSpPr txBox="1"/>
            <p:nvPr/>
          </p:nvSpPr>
          <p:spPr>
            <a:xfrm>
              <a:off x="1001513" y="-2"/>
              <a:ext cx="4709751" cy="1529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Министерство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экономического развития и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внешних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связей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Амурской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области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</p:txBody>
        </p:sp>
        <p:pic>
          <p:nvPicPr>
            <p:cNvPr id="33" name="Picture 8"/>
            <p:cNvPicPr>
              <a:picLocks noChangeAspect="1"/>
            </p:cNvPicPr>
            <p:nvPr/>
          </p:nvPicPr>
          <p:blipFill>
            <a:blip r:embed="rId8"/>
            <a:srcRect l="7984" t="22087" r="66655" b="16806"/>
            <a:stretch>
              <a:fillRect/>
            </a:stretch>
          </p:blipFill>
          <p:spPr>
            <a:xfrm>
              <a:off x="-308334" y="-2"/>
              <a:ext cx="1263770" cy="1868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6710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69461">
            <a:off x="3673387" y="-815038"/>
            <a:ext cx="10729973" cy="1189815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21198" y="575954"/>
            <a:ext cx="16112280" cy="155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79"/>
              </a:lnSpc>
            </a:pPr>
            <a:r>
              <a:rPr lang="ru-RU" sz="5149" dirty="0">
                <a:solidFill>
                  <a:srgbClr val="322680"/>
                </a:solidFill>
                <a:latin typeface="Clear Sans Bold"/>
              </a:rPr>
              <a:t>Налоговые меры поддержки</a:t>
            </a:r>
            <a:br>
              <a:rPr lang="ru-RU" sz="5149" dirty="0">
                <a:solidFill>
                  <a:srgbClr val="322680"/>
                </a:solidFill>
                <a:latin typeface="Clear Sans Bold"/>
              </a:rPr>
            </a:br>
            <a:r>
              <a:rPr lang="ru-RU" sz="5149" dirty="0">
                <a:solidFill>
                  <a:srgbClr val="322680"/>
                </a:solidFill>
                <a:latin typeface="Clear Sans Bold"/>
              </a:rPr>
              <a:t>по патентной системе налогообложения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81138" y="3148855"/>
            <a:ext cx="10241833" cy="328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62"/>
              </a:lnSpc>
            </a:pPr>
            <a:r>
              <a:rPr lang="ru-RU" sz="2800" spc="45" dirty="0">
                <a:solidFill>
                  <a:srgbClr val="322680"/>
                </a:solidFill>
                <a:latin typeface="Clear Sans Bold"/>
              </a:rPr>
              <a:t>Уточнение единицы физического показателя по 2 ВПД: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04080" y="4204747"/>
            <a:ext cx="5354116" cy="1586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2"/>
              </a:lnSpc>
            </a:pPr>
            <a:r>
              <a:rPr lang="ru-RU" sz="2400" spc="40" dirty="0">
                <a:solidFill>
                  <a:srgbClr val="322680"/>
                </a:solidFill>
                <a:latin typeface="Clear Sans Bold Italics"/>
              </a:rPr>
              <a:t>«Розничная торговля, осуществляемая через объекты стационарной торговой сети, имеющие торговые залы»</a:t>
            </a:r>
          </a:p>
          <a:p>
            <a:pPr>
              <a:lnSpc>
                <a:spcPts val="2462"/>
              </a:lnSpc>
            </a:pPr>
            <a:endParaRPr lang="en-US" sz="2039" spc="40" dirty="0">
              <a:solidFill>
                <a:srgbClr val="322680"/>
              </a:solidFill>
              <a:latin typeface="Clear Sans Bold Itali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242339" y="6129053"/>
            <a:ext cx="52794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02"/>
              </a:lnSpc>
            </a:pPr>
            <a:r>
              <a:rPr lang="ru-RU" sz="2280" spc="45" dirty="0">
                <a:solidFill>
                  <a:srgbClr val="322680"/>
                </a:solidFill>
                <a:latin typeface="Clear Sans Regular"/>
              </a:rPr>
              <a:t>1 </a:t>
            </a:r>
            <a:r>
              <a:rPr lang="ru-RU" sz="2280" spc="45" dirty="0" err="1">
                <a:solidFill>
                  <a:srgbClr val="322680"/>
                </a:solidFill>
                <a:latin typeface="Clear Sans Regular"/>
              </a:rPr>
              <a:t>кв.м</a:t>
            </a:r>
            <a:r>
              <a:rPr lang="ru-RU" sz="2280" spc="45" dirty="0">
                <a:solidFill>
                  <a:srgbClr val="322680"/>
                </a:solidFill>
                <a:latin typeface="Clear Sans Regular"/>
              </a:rPr>
              <a:t> площади </a:t>
            </a:r>
            <a:r>
              <a:rPr lang="ru-RU" sz="2039" spc="40" dirty="0">
                <a:solidFill>
                  <a:srgbClr val="322680"/>
                </a:solidFill>
                <a:latin typeface="Clear Sans Bold Italics"/>
              </a:rPr>
              <a:t>торгового зала </a:t>
            </a:r>
            <a:r>
              <a:rPr lang="ru-RU" sz="2280" spc="45" dirty="0">
                <a:solidFill>
                  <a:srgbClr val="322680"/>
                </a:solidFill>
                <a:latin typeface="Clear Sans Regular"/>
              </a:rPr>
              <a:t>объекта стационарной торговой сети</a:t>
            </a:r>
          </a:p>
        </p:txBody>
      </p:sp>
      <p:grpSp>
        <p:nvGrpSpPr>
          <p:cNvPr id="19" name="Group 6"/>
          <p:cNvGrpSpPr/>
          <p:nvPr/>
        </p:nvGrpSpPr>
        <p:grpSpPr>
          <a:xfrm>
            <a:off x="14097000" y="317954"/>
            <a:ext cx="4075141" cy="762000"/>
            <a:chOff x="-197841" y="-2"/>
            <a:chExt cx="5909105" cy="1868781"/>
          </a:xfrm>
        </p:grpSpPr>
        <p:sp>
          <p:nvSpPr>
            <p:cNvPr id="20" name="TextBox 7"/>
            <p:cNvSpPr txBox="1"/>
            <p:nvPr/>
          </p:nvSpPr>
          <p:spPr>
            <a:xfrm>
              <a:off x="1001513" y="-2"/>
              <a:ext cx="4709751" cy="1529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Министерство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экономического развития и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внешних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связей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Амурской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области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</p:txBody>
        </p:sp>
        <p:pic>
          <p:nvPicPr>
            <p:cNvPr id="21" name="Picture 8"/>
            <p:cNvPicPr>
              <a:picLocks noChangeAspect="1"/>
            </p:cNvPicPr>
            <p:nvPr/>
          </p:nvPicPr>
          <p:blipFill>
            <a:blip r:embed="rId4"/>
            <a:srcRect l="7984" t="22087" r="66655" b="16806"/>
            <a:stretch>
              <a:fillRect/>
            </a:stretch>
          </p:blipFill>
          <p:spPr>
            <a:xfrm>
              <a:off x="-197841" y="-2"/>
              <a:ext cx="1153277" cy="1868781"/>
            </a:xfrm>
            <a:prstGeom prst="rect">
              <a:avLst/>
            </a:prstGeom>
          </p:spPr>
        </p:pic>
      </p:grpSp>
      <p:sp>
        <p:nvSpPr>
          <p:cNvPr id="22" name="TextBox 13"/>
          <p:cNvSpPr txBox="1"/>
          <p:nvPr/>
        </p:nvSpPr>
        <p:spPr>
          <a:xfrm>
            <a:off x="10808264" y="4313333"/>
            <a:ext cx="5354116" cy="1586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2"/>
              </a:lnSpc>
            </a:pPr>
            <a:r>
              <a:rPr lang="ru-RU" sz="2400" spc="40" dirty="0">
                <a:solidFill>
                  <a:srgbClr val="322680"/>
                </a:solidFill>
                <a:latin typeface="Clear Sans Bold Italics"/>
              </a:rPr>
              <a:t>«Услуги общественного питания, оказываемые через объекты организации общественного питания»</a:t>
            </a:r>
          </a:p>
          <a:p>
            <a:pPr>
              <a:lnSpc>
                <a:spcPts val="2462"/>
              </a:lnSpc>
            </a:pPr>
            <a:endParaRPr lang="en-US" sz="2039" spc="40" dirty="0">
              <a:solidFill>
                <a:srgbClr val="322680"/>
              </a:solidFill>
              <a:latin typeface="Clear Sans Bold Italics"/>
            </a:endParaRPr>
          </a:p>
        </p:txBody>
      </p:sp>
      <p:sp>
        <p:nvSpPr>
          <p:cNvPr id="23" name="TextBox 15"/>
          <p:cNvSpPr txBox="1"/>
          <p:nvPr/>
        </p:nvSpPr>
        <p:spPr>
          <a:xfrm>
            <a:off x="2286000" y="7091584"/>
            <a:ext cx="52794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02"/>
              </a:lnSpc>
            </a:pPr>
            <a:r>
              <a:rPr lang="ru-RU" sz="2280" spc="45" dirty="0">
                <a:solidFill>
                  <a:srgbClr val="322680"/>
                </a:solidFill>
                <a:latin typeface="Clear Sans Regular"/>
              </a:rPr>
              <a:t>общая площадь </a:t>
            </a:r>
            <a:r>
              <a:rPr lang="ru-RU" sz="2039" spc="40" dirty="0">
                <a:solidFill>
                  <a:srgbClr val="322680"/>
                </a:solidFill>
                <a:latin typeface="Clear Sans Bold Italics"/>
              </a:rPr>
              <a:t>торговых залов </a:t>
            </a:r>
            <a:r>
              <a:rPr lang="ru-RU" sz="2280" spc="45" dirty="0">
                <a:solidFill>
                  <a:srgbClr val="322680"/>
                </a:solidFill>
                <a:latin typeface="Clear Sans Regular"/>
              </a:rPr>
              <a:t>объектов стационарной торговой сети за налоговый период не должна превышать 350 </a:t>
            </a:r>
            <a:r>
              <a:rPr lang="ru-RU" sz="2280" spc="45" dirty="0" err="1">
                <a:solidFill>
                  <a:srgbClr val="322680"/>
                </a:solidFill>
                <a:latin typeface="Clear Sans Regular"/>
              </a:rPr>
              <a:t>кв.м</a:t>
            </a:r>
            <a:endParaRPr lang="ru-RU" sz="2280" spc="45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24" name="TextBox 15"/>
          <p:cNvSpPr txBox="1"/>
          <p:nvPr/>
        </p:nvSpPr>
        <p:spPr>
          <a:xfrm>
            <a:off x="10939379" y="7089432"/>
            <a:ext cx="5479315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02"/>
              </a:lnSpc>
            </a:pPr>
            <a:r>
              <a:rPr lang="ru-RU" sz="2280" spc="45" dirty="0">
                <a:solidFill>
                  <a:srgbClr val="322680"/>
                </a:solidFill>
                <a:latin typeface="Clear Sans Regular"/>
              </a:rPr>
              <a:t>общая площадь </a:t>
            </a:r>
            <a:r>
              <a:rPr lang="ru-RU" sz="2039" spc="40" dirty="0">
                <a:solidFill>
                  <a:srgbClr val="322680"/>
                </a:solidFill>
                <a:latin typeface="Clear Sans Bold Italics"/>
              </a:rPr>
              <a:t>залов обслуживания посетителей</a:t>
            </a:r>
            <a:r>
              <a:rPr lang="ru-RU" sz="2280" spc="45" dirty="0">
                <a:solidFill>
                  <a:srgbClr val="322680"/>
                </a:solidFill>
                <a:latin typeface="Clear Sans Regular"/>
              </a:rPr>
              <a:t> объектов организации общественного питания за налоговый период не должна превышать 600 </a:t>
            </a:r>
            <a:r>
              <a:rPr lang="ru-RU" sz="2280" spc="45" dirty="0" err="1">
                <a:solidFill>
                  <a:srgbClr val="322680"/>
                </a:solidFill>
                <a:latin typeface="Clear Sans Regular"/>
              </a:rPr>
              <a:t>кв.м</a:t>
            </a:r>
            <a:endParaRPr lang="ru-RU" sz="2280" spc="45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10935751" y="6129053"/>
            <a:ext cx="5482943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02"/>
              </a:lnSpc>
            </a:pPr>
            <a:r>
              <a:rPr lang="ru-RU" sz="2280" spc="45" dirty="0">
                <a:solidFill>
                  <a:srgbClr val="322680"/>
                </a:solidFill>
                <a:latin typeface="Clear Sans Regular"/>
              </a:rPr>
              <a:t>1 </a:t>
            </a:r>
            <a:r>
              <a:rPr lang="ru-RU" sz="2280" spc="45" dirty="0" err="1">
                <a:solidFill>
                  <a:srgbClr val="322680"/>
                </a:solidFill>
                <a:latin typeface="Clear Sans Regular"/>
              </a:rPr>
              <a:t>кв.м</a:t>
            </a:r>
            <a:r>
              <a:rPr lang="ru-RU" sz="2280" spc="45" dirty="0">
                <a:solidFill>
                  <a:srgbClr val="322680"/>
                </a:solidFill>
                <a:latin typeface="Clear Sans Regular"/>
              </a:rPr>
              <a:t> площади </a:t>
            </a:r>
            <a:r>
              <a:rPr lang="ru-RU" sz="2039" spc="40" dirty="0">
                <a:solidFill>
                  <a:srgbClr val="322680"/>
                </a:solidFill>
                <a:latin typeface="Clear Sans Bold Italics"/>
              </a:rPr>
              <a:t>зала обслуживания посетителей </a:t>
            </a:r>
            <a:r>
              <a:rPr lang="ru-RU" sz="2280" spc="45" dirty="0">
                <a:solidFill>
                  <a:srgbClr val="322680"/>
                </a:solidFill>
                <a:latin typeface="Clear Sans Regular"/>
              </a:rPr>
              <a:t>объекта организации общественного питания</a:t>
            </a:r>
          </a:p>
        </p:txBody>
      </p:sp>
      <p:pic>
        <p:nvPicPr>
          <p:cNvPr id="26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420967" y="6092995"/>
            <a:ext cx="367508" cy="367508"/>
          </a:xfrm>
          <a:prstGeom prst="rect">
            <a:avLst/>
          </a:prstGeom>
        </p:spPr>
      </p:pic>
      <p:pic>
        <p:nvPicPr>
          <p:cNvPr id="27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440756" y="7113857"/>
            <a:ext cx="367508" cy="367508"/>
          </a:xfrm>
          <a:prstGeom prst="rect">
            <a:avLst/>
          </a:prstGeom>
        </p:spPr>
      </p:pic>
      <p:pic>
        <p:nvPicPr>
          <p:cNvPr id="28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55960" y="7091584"/>
            <a:ext cx="367508" cy="367508"/>
          </a:xfrm>
          <a:prstGeom prst="rect">
            <a:avLst/>
          </a:prstGeom>
        </p:spPr>
      </p:pic>
      <p:pic>
        <p:nvPicPr>
          <p:cNvPr id="29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55430" y="6132513"/>
            <a:ext cx="367508" cy="36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56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3294627" y="-460788"/>
            <a:ext cx="11418344" cy="124358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9037178"/>
            <a:ext cx="845341" cy="8453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647700"/>
            <a:ext cx="1611228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79"/>
              </a:lnSpc>
            </a:pPr>
            <a:r>
              <a:rPr lang="en-US" sz="5149">
                <a:solidFill>
                  <a:srgbClr val="322680"/>
                </a:solidFill>
                <a:latin typeface="Clear Sans Bold"/>
              </a:rPr>
              <a:t>Меры имущественной поддержки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96566" y="9286875"/>
            <a:ext cx="14830323" cy="374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6"/>
              </a:lnSpc>
            </a:pPr>
            <a:r>
              <a:rPr lang="en-US" sz="2700" spc="54">
                <a:solidFill>
                  <a:srgbClr val="322680"/>
                </a:solidFill>
                <a:latin typeface="Clear Sans Bold Italics"/>
              </a:rPr>
              <a:t>Подробная информация:</a:t>
            </a:r>
            <a:r>
              <a:rPr lang="en-US" sz="2700" spc="50">
                <a:solidFill>
                  <a:srgbClr val="322680"/>
                </a:solidFill>
                <a:latin typeface="Clear Sans Bold Italics"/>
              </a:rPr>
              <a:t> портал амурбизнес.рф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8316249"/>
            <a:ext cx="681182" cy="68118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74041" y="8516712"/>
            <a:ext cx="11705606" cy="299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10"/>
              </a:lnSpc>
            </a:pPr>
            <a:r>
              <a:rPr lang="en-US" sz="2139" spc="42">
                <a:solidFill>
                  <a:srgbClr val="322680"/>
                </a:solidFill>
                <a:latin typeface="Clear Sans Bold Italics"/>
              </a:rPr>
              <a:t>НПА: Распоряжение Правительства Амурской области от 25.04.2022 №194-р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21342" y="1861146"/>
            <a:ext cx="10747229" cy="100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78"/>
              </a:lnSpc>
              <a:spcBef>
                <a:spcPct val="0"/>
              </a:spcBef>
            </a:pPr>
            <a:r>
              <a:rPr lang="en-US" sz="2480" spc="49">
                <a:solidFill>
                  <a:srgbClr val="322680"/>
                </a:solidFill>
                <a:latin typeface="Clear Sans Regular"/>
              </a:rPr>
              <a:t>Предоставление отсрочки по уплате арендной платы (за исключением земельного участка) за II квартал 2022 года до 31.12.2022 и ее уплату не позднее 31.03.2023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21342" y="3222976"/>
            <a:ext cx="10747229" cy="1342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78"/>
              </a:lnSpc>
              <a:spcBef>
                <a:spcPct val="0"/>
              </a:spcBef>
            </a:pPr>
            <a:r>
              <a:rPr lang="en-US" sz="2480" spc="49">
                <a:solidFill>
                  <a:srgbClr val="322680"/>
                </a:solidFill>
                <a:latin typeface="Clear Sans Regular"/>
              </a:rPr>
              <a:t>Запрет на пересмотр (изменение) арендной платы за имущество, находящееся в собственности Амурской области (за исключением земель сельхоз назначения), на размер уровня инфляции с 01.01.2022 по 31.12.2022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21342" y="4948972"/>
            <a:ext cx="10747229" cy="1342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78"/>
              </a:lnSpc>
              <a:spcBef>
                <a:spcPct val="0"/>
              </a:spcBef>
            </a:pPr>
            <a:r>
              <a:rPr lang="en-US" sz="2480" spc="49" dirty="0" err="1">
                <a:solidFill>
                  <a:srgbClr val="322680"/>
                </a:solidFill>
                <a:latin typeface="Clear Sans Regular"/>
              </a:rPr>
              <a:t>Запрет</a:t>
            </a:r>
            <a:r>
              <a:rPr lang="en-US" sz="2480" spc="4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480" spc="49" dirty="0" err="1">
                <a:solidFill>
                  <a:srgbClr val="322680"/>
                </a:solidFill>
                <a:latin typeface="Clear Sans Regular"/>
              </a:rPr>
              <a:t>на</a:t>
            </a:r>
            <a:r>
              <a:rPr lang="en-US" sz="2480" spc="4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480" spc="49" dirty="0" err="1">
                <a:solidFill>
                  <a:srgbClr val="322680"/>
                </a:solidFill>
                <a:latin typeface="Clear Sans Regular"/>
              </a:rPr>
              <a:t>увеличение</a:t>
            </a:r>
            <a:r>
              <a:rPr lang="en-US" sz="2480" spc="4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480" spc="49" dirty="0" err="1">
                <a:solidFill>
                  <a:srgbClr val="322680"/>
                </a:solidFill>
                <a:latin typeface="Clear Sans Regular"/>
              </a:rPr>
              <a:t>поправочных</a:t>
            </a:r>
            <a:r>
              <a:rPr lang="en-US" sz="2480" spc="4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480" spc="49" dirty="0" err="1">
                <a:solidFill>
                  <a:srgbClr val="322680"/>
                </a:solidFill>
                <a:latin typeface="Clear Sans Regular"/>
              </a:rPr>
              <a:t>коэффициентов</a:t>
            </a:r>
            <a:r>
              <a:rPr lang="en-US" sz="2480" spc="49" dirty="0">
                <a:solidFill>
                  <a:srgbClr val="322680"/>
                </a:solidFill>
                <a:latin typeface="Clear Sans Regular"/>
              </a:rPr>
              <a:t>, </a:t>
            </a:r>
            <a:r>
              <a:rPr lang="en-US" sz="2480" spc="49" dirty="0" err="1">
                <a:solidFill>
                  <a:srgbClr val="322680"/>
                </a:solidFill>
                <a:latin typeface="Clear Sans Regular"/>
              </a:rPr>
              <a:t>определяемых</a:t>
            </a:r>
            <a:r>
              <a:rPr lang="en-US" sz="2480" spc="4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480" spc="49" dirty="0" err="1">
                <a:solidFill>
                  <a:srgbClr val="322680"/>
                </a:solidFill>
                <a:latin typeface="Clear Sans Regular"/>
              </a:rPr>
              <a:t>по</a:t>
            </a:r>
            <a:r>
              <a:rPr lang="en-US" sz="2480" spc="4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480" spc="49" dirty="0" err="1">
                <a:solidFill>
                  <a:srgbClr val="322680"/>
                </a:solidFill>
                <a:latin typeface="Clear Sans Regular"/>
              </a:rPr>
              <a:t>целевому</a:t>
            </a:r>
            <a:r>
              <a:rPr lang="en-US" sz="2480" spc="4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480" spc="49" dirty="0" err="1">
                <a:solidFill>
                  <a:srgbClr val="322680"/>
                </a:solidFill>
                <a:latin typeface="Clear Sans Regular"/>
              </a:rPr>
              <a:t>использованию</a:t>
            </a:r>
            <a:r>
              <a:rPr lang="en-US" sz="2480" spc="4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480" spc="49" dirty="0" err="1">
                <a:solidFill>
                  <a:srgbClr val="322680"/>
                </a:solidFill>
                <a:latin typeface="Clear Sans Regular"/>
              </a:rPr>
              <a:t>земельных</a:t>
            </a:r>
            <a:r>
              <a:rPr lang="en-US" sz="2480" spc="4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480" spc="49" dirty="0" err="1">
                <a:solidFill>
                  <a:srgbClr val="322680"/>
                </a:solidFill>
                <a:latin typeface="Clear Sans Regular"/>
              </a:rPr>
              <a:t>участков</a:t>
            </a:r>
            <a:r>
              <a:rPr lang="en-US" sz="2480" spc="49" dirty="0">
                <a:solidFill>
                  <a:srgbClr val="322680"/>
                </a:solidFill>
                <a:latin typeface="Clear Sans Regular"/>
              </a:rPr>
              <a:t> в </a:t>
            </a:r>
            <a:r>
              <a:rPr lang="en-US" sz="2480" spc="49" dirty="0" err="1">
                <a:solidFill>
                  <a:srgbClr val="322680"/>
                </a:solidFill>
                <a:latin typeface="Clear Sans Regular"/>
              </a:rPr>
              <a:t>соответствии</a:t>
            </a:r>
            <a:r>
              <a:rPr lang="en-US" sz="2480" spc="49" dirty="0">
                <a:solidFill>
                  <a:srgbClr val="322680"/>
                </a:solidFill>
                <a:latin typeface="Clear Sans Regular"/>
              </a:rPr>
              <a:t> с </a:t>
            </a:r>
            <a:r>
              <a:rPr lang="en-US" sz="2480" spc="49" dirty="0" err="1">
                <a:solidFill>
                  <a:srgbClr val="322680"/>
                </a:solidFill>
                <a:latin typeface="Clear Sans Regular"/>
              </a:rPr>
              <a:t>приложением</a:t>
            </a:r>
            <a:r>
              <a:rPr lang="en-US" sz="2480" spc="49" dirty="0">
                <a:solidFill>
                  <a:srgbClr val="322680"/>
                </a:solidFill>
                <a:latin typeface="Clear Sans Regular"/>
              </a:rPr>
              <a:t> к </a:t>
            </a:r>
            <a:r>
              <a:rPr lang="en-US" sz="2480" spc="49" dirty="0" err="1">
                <a:solidFill>
                  <a:srgbClr val="322680"/>
                </a:solidFill>
                <a:latin typeface="Clear Sans Regular"/>
              </a:rPr>
              <a:t>Порядку</a:t>
            </a:r>
            <a:r>
              <a:rPr lang="en-US" sz="2480" spc="4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480" spc="49" dirty="0" err="1">
                <a:solidFill>
                  <a:srgbClr val="322680"/>
                </a:solidFill>
                <a:latin typeface="Clear Sans Regular"/>
              </a:rPr>
              <a:t>определения</a:t>
            </a:r>
            <a:r>
              <a:rPr lang="en-US" sz="2480" spc="4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480" spc="49" dirty="0" err="1">
                <a:solidFill>
                  <a:srgbClr val="322680"/>
                </a:solidFill>
                <a:latin typeface="Clear Sans Regular"/>
              </a:rPr>
              <a:t>размера</a:t>
            </a:r>
            <a:r>
              <a:rPr lang="en-US" sz="2480" spc="4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480" spc="49" dirty="0" err="1">
                <a:solidFill>
                  <a:srgbClr val="322680"/>
                </a:solidFill>
                <a:latin typeface="Clear Sans Regular"/>
              </a:rPr>
              <a:t>арендной</a:t>
            </a:r>
            <a:r>
              <a:rPr lang="en-US" sz="2480" spc="4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480" spc="49" dirty="0" err="1">
                <a:solidFill>
                  <a:srgbClr val="322680"/>
                </a:solidFill>
                <a:latin typeface="Clear Sans Regular"/>
              </a:rPr>
              <a:t>платы</a:t>
            </a:r>
            <a:r>
              <a:rPr lang="en-US" sz="2480" spc="4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480" spc="49" dirty="0" err="1">
                <a:solidFill>
                  <a:srgbClr val="322680"/>
                </a:solidFill>
                <a:latin typeface="Clear Sans Regular"/>
              </a:rPr>
              <a:t>от</a:t>
            </a:r>
            <a:r>
              <a:rPr lang="en-US" sz="2480" spc="49" dirty="0">
                <a:solidFill>
                  <a:srgbClr val="322680"/>
                </a:solidFill>
                <a:latin typeface="Clear Sans Regular"/>
              </a:rPr>
              <a:t> 25.01.2021 №32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21342" y="6634084"/>
            <a:ext cx="10747229" cy="1342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78"/>
              </a:lnSpc>
              <a:spcBef>
                <a:spcPct val="0"/>
              </a:spcBef>
            </a:pPr>
            <a:r>
              <a:rPr lang="en-US" sz="2480" spc="49">
                <a:solidFill>
                  <a:srgbClr val="322680"/>
                </a:solidFill>
                <a:latin typeface="Clear Sans Regular"/>
              </a:rPr>
              <a:t>Запрет на начисление неустойки (штрафов, пени) в связи с несоблюдением арендатором порядка и сроков внесения арендной платы за имущество, находящееся в собственности Амурской области (за исключением земельного участка) с 01.01.2022 по 31.12.2022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17731" y="2001089"/>
            <a:ext cx="367508" cy="3675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17731" y="3345853"/>
            <a:ext cx="367508" cy="3675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17731" y="5071849"/>
            <a:ext cx="367508" cy="36750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17731" y="6756296"/>
            <a:ext cx="367508" cy="367508"/>
          </a:xfrm>
          <a:prstGeom prst="rect">
            <a:avLst/>
          </a:prstGeom>
        </p:spPr>
      </p:pic>
      <p:grpSp>
        <p:nvGrpSpPr>
          <p:cNvPr id="16" name="Group 6"/>
          <p:cNvGrpSpPr/>
          <p:nvPr/>
        </p:nvGrpSpPr>
        <p:grpSpPr>
          <a:xfrm>
            <a:off x="14020800" y="317954"/>
            <a:ext cx="4151341" cy="762000"/>
            <a:chOff x="-308334" y="-2"/>
            <a:chExt cx="6019598" cy="1868781"/>
          </a:xfrm>
        </p:grpSpPr>
        <p:sp>
          <p:nvSpPr>
            <p:cNvPr id="17" name="TextBox 7"/>
            <p:cNvSpPr txBox="1"/>
            <p:nvPr/>
          </p:nvSpPr>
          <p:spPr>
            <a:xfrm>
              <a:off x="1001513" y="-2"/>
              <a:ext cx="4709751" cy="1529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Министерство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экономического развития и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внешних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связей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Амурской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области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</p:txBody>
        </p:sp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8"/>
            <a:srcRect l="7984" t="22087" r="66655" b="16806"/>
            <a:stretch>
              <a:fillRect/>
            </a:stretch>
          </p:blipFill>
          <p:spPr>
            <a:xfrm>
              <a:off x="-308334" y="-2"/>
              <a:ext cx="1263770" cy="1868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690191" y="-426705"/>
            <a:ext cx="6361416" cy="63614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2165" y="2652692"/>
            <a:ext cx="1011876" cy="10118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247509" y="8419942"/>
            <a:ext cx="845341" cy="8453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050682" y="6711561"/>
            <a:ext cx="1011839" cy="101183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114425"/>
            <a:ext cx="12530893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04"/>
              </a:lnSpc>
            </a:pPr>
            <a:r>
              <a:rPr lang="ru-RU" sz="5149" dirty="0">
                <a:solidFill>
                  <a:srgbClr val="322680"/>
                </a:solidFill>
                <a:latin typeface="Clear Sans Bold"/>
              </a:rPr>
              <a:t>Региональные меры поддержки </a:t>
            </a:r>
            <a:endParaRPr lang="en-US" sz="5149" dirty="0">
              <a:solidFill>
                <a:srgbClr val="322680"/>
              </a:solidFill>
              <a:latin typeface="Arim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006549" y="2637700"/>
            <a:ext cx="6481920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ru-RU" sz="2984" spc="59" dirty="0">
                <a:solidFill>
                  <a:srgbClr val="322680"/>
                </a:solidFill>
                <a:latin typeface="Clear Sans Bold"/>
              </a:rPr>
              <a:t>Финансовая поддержка: </a:t>
            </a:r>
            <a:r>
              <a:rPr lang="ru-RU" sz="2979" spc="59" dirty="0">
                <a:solidFill>
                  <a:srgbClr val="322680"/>
                </a:solidFill>
                <a:latin typeface="Clear Sans Regular"/>
              </a:rPr>
              <a:t>Региональные – 40 млн. рублей</a:t>
            </a:r>
          </a:p>
          <a:p>
            <a:pPr>
              <a:lnSpc>
                <a:spcPts val="3218"/>
              </a:lnSpc>
            </a:pPr>
            <a:r>
              <a:rPr lang="ru-RU" sz="2979" spc="59" dirty="0">
                <a:solidFill>
                  <a:srgbClr val="322680"/>
                </a:solidFill>
                <a:latin typeface="Clear Sans Regular"/>
              </a:rPr>
              <a:t>Федеральные – 17,8 млн. рублей</a:t>
            </a:r>
          </a:p>
          <a:p>
            <a:pPr>
              <a:lnSpc>
                <a:spcPts val="3223"/>
              </a:lnSpc>
            </a:pPr>
            <a:endParaRPr lang="en-US" sz="2984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75626" y="2727962"/>
            <a:ext cx="4791057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ru-RU" sz="2979" spc="59" dirty="0">
                <a:solidFill>
                  <a:srgbClr val="322680"/>
                </a:solidFill>
                <a:latin typeface="Clear Sans Bold"/>
              </a:rPr>
              <a:t>Льготные </a:t>
            </a:r>
            <a:r>
              <a:rPr lang="ru-RU" sz="2979" spc="59" dirty="0" err="1">
                <a:solidFill>
                  <a:srgbClr val="322680"/>
                </a:solidFill>
                <a:latin typeface="Clear Sans Bold"/>
              </a:rPr>
              <a:t>микрозаймы</a:t>
            </a:r>
            <a:r>
              <a:rPr lang="ru-RU" sz="2979" spc="59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218"/>
              </a:lnSpc>
            </a:pPr>
            <a:r>
              <a:rPr lang="ru-RU" sz="2979" spc="59" dirty="0">
                <a:solidFill>
                  <a:srgbClr val="322680"/>
                </a:solidFill>
                <a:latin typeface="Clear Sans Regular"/>
              </a:rPr>
              <a:t>+57,2 млн. рублей</a:t>
            </a:r>
            <a:endParaRPr lang="en-US" sz="2979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75626" y="4813268"/>
            <a:ext cx="5581025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ru-RU" sz="2979" spc="59" dirty="0">
                <a:solidFill>
                  <a:srgbClr val="322680"/>
                </a:solidFill>
                <a:latin typeface="Clear Sans Bold"/>
              </a:rPr>
              <a:t>Гарантийная поддержка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218"/>
              </a:lnSpc>
            </a:pPr>
            <a:r>
              <a:rPr lang="ru-RU" sz="2979" spc="59" dirty="0">
                <a:solidFill>
                  <a:srgbClr val="322680"/>
                </a:solidFill>
                <a:latin typeface="Clear Sans Regular"/>
              </a:rPr>
              <a:t>+31,6 млн. рублей</a:t>
            </a:r>
            <a:endParaRPr lang="en-US" sz="2979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006549" y="4917592"/>
            <a:ext cx="637856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П</a:t>
            </a:r>
            <a:r>
              <a:rPr lang="ru-RU" sz="2979" spc="59" dirty="0">
                <a:solidFill>
                  <a:srgbClr val="322680"/>
                </a:solidFill>
                <a:latin typeface="Clear Sans Bold"/>
              </a:rPr>
              <a:t>оддержка промышленности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218"/>
              </a:lnSpc>
            </a:pPr>
            <a:r>
              <a:rPr lang="ru-RU" sz="2979" spc="59" dirty="0">
                <a:solidFill>
                  <a:srgbClr val="322680"/>
                </a:solidFill>
                <a:latin typeface="Clear Sans Regular"/>
              </a:rPr>
              <a:t>Региональные + 50 млн. рублей</a:t>
            </a:r>
          </a:p>
          <a:p>
            <a:pPr>
              <a:lnSpc>
                <a:spcPts val="3218"/>
              </a:lnSpc>
            </a:pPr>
            <a:r>
              <a:rPr lang="ru-RU" sz="2979" spc="59" dirty="0">
                <a:solidFill>
                  <a:srgbClr val="322680"/>
                </a:solidFill>
                <a:latin typeface="Clear Sans Regular"/>
              </a:rPr>
              <a:t>Федеральные + 14 млн. рублей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23395" y="8657632"/>
            <a:ext cx="7179623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16"/>
              </a:lnSpc>
            </a:pPr>
            <a:r>
              <a:rPr lang="ru-RU" sz="2700" spc="54" dirty="0">
                <a:solidFill>
                  <a:srgbClr val="322680"/>
                </a:solidFill>
                <a:latin typeface="Clear Sans Bold Italics"/>
              </a:rPr>
              <a:t>Услуги Центра «Мой бизнес»</a:t>
            </a:r>
            <a:endParaRPr lang="en-US" sz="2700" spc="54" dirty="0">
              <a:solidFill>
                <a:srgbClr val="322680"/>
              </a:solidFill>
              <a:latin typeface="Clear Sans Bold Italics"/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50645" y="2632393"/>
            <a:ext cx="1011876" cy="1011876"/>
          </a:xfrm>
          <a:prstGeom prst="rect">
            <a:avLst/>
          </a:prstGeom>
        </p:spPr>
      </p:pic>
      <p:sp>
        <p:nvSpPr>
          <p:cNvPr id="17" name="TextBox 12"/>
          <p:cNvSpPr txBox="1"/>
          <p:nvPr/>
        </p:nvSpPr>
        <p:spPr>
          <a:xfrm>
            <a:off x="10116060" y="6711561"/>
            <a:ext cx="9537564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ru-RU" sz="2979" spc="59" dirty="0">
                <a:solidFill>
                  <a:srgbClr val="322680"/>
                </a:solidFill>
                <a:latin typeface="Clear Sans Bold"/>
              </a:rPr>
              <a:t>Налоговые льготы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218"/>
              </a:lnSpc>
            </a:pPr>
            <a:r>
              <a:rPr lang="ru-RU" sz="2979" spc="59" dirty="0">
                <a:solidFill>
                  <a:srgbClr val="322680"/>
                </a:solidFill>
                <a:latin typeface="Clear Sans Regular"/>
              </a:rPr>
              <a:t>Патентная система налогообложения</a:t>
            </a:r>
          </a:p>
          <a:p>
            <a:pPr>
              <a:lnSpc>
                <a:spcPts val="3218"/>
              </a:lnSpc>
            </a:pPr>
            <a:r>
              <a:rPr lang="ru-RU" sz="2979" spc="59" dirty="0">
                <a:solidFill>
                  <a:srgbClr val="322680"/>
                </a:solidFill>
                <a:latin typeface="Clear Sans Regular"/>
              </a:rPr>
              <a:t>Упрощенная система налогообложения</a:t>
            </a:r>
          </a:p>
          <a:p>
            <a:pPr>
              <a:lnSpc>
                <a:spcPts val="3218"/>
              </a:lnSpc>
            </a:pPr>
            <a:endParaRPr lang="en-US" sz="2979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2006549" y="6798936"/>
            <a:ext cx="9537564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ru-RU" sz="2979" spc="59" dirty="0">
                <a:solidFill>
                  <a:srgbClr val="322680"/>
                </a:solidFill>
                <a:latin typeface="Clear Sans Bold"/>
              </a:rPr>
              <a:t>Имущественная поддержка</a:t>
            </a:r>
            <a:endParaRPr lang="en-US" sz="2979" spc="59" dirty="0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ts val="3218"/>
              </a:lnSpc>
            </a:pPr>
            <a:endParaRPr lang="en-US" sz="2979" spc="59" dirty="0">
              <a:solidFill>
                <a:srgbClr val="322680"/>
              </a:solidFill>
              <a:latin typeface="Clear Sans Regular"/>
            </a:endParaRP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04001" y="4731953"/>
            <a:ext cx="1011876" cy="1011876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2164" y="4633680"/>
            <a:ext cx="1011876" cy="1011876"/>
          </a:xfrm>
          <a:prstGeom prst="rect">
            <a:avLst/>
          </a:prstGeom>
        </p:spPr>
      </p:pic>
      <p:pic>
        <p:nvPicPr>
          <p:cNvPr id="21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88916" y="6614668"/>
            <a:ext cx="713331" cy="713331"/>
          </a:xfrm>
          <a:prstGeom prst="rect">
            <a:avLst/>
          </a:prstGeom>
        </p:spPr>
      </p:pic>
      <p:grpSp>
        <p:nvGrpSpPr>
          <p:cNvPr id="23" name="Group 6"/>
          <p:cNvGrpSpPr/>
          <p:nvPr/>
        </p:nvGrpSpPr>
        <p:grpSpPr>
          <a:xfrm>
            <a:off x="13944601" y="317954"/>
            <a:ext cx="4227540" cy="762000"/>
            <a:chOff x="-418826" y="-2"/>
            <a:chExt cx="6130090" cy="1868781"/>
          </a:xfrm>
        </p:grpSpPr>
        <p:sp>
          <p:nvSpPr>
            <p:cNvPr id="24" name="TextBox 7"/>
            <p:cNvSpPr txBox="1"/>
            <p:nvPr/>
          </p:nvSpPr>
          <p:spPr>
            <a:xfrm>
              <a:off x="1001513" y="-2"/>
              <a:ext cx="4709751" cy="1529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Министерство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экономического развития и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внешних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связей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Амурской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области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</p:txBody>
        </p:sp>
        <p:pic>
          <p:nvPicPr>
            <p:cNvPr id="25" name="Picture 8"/>
            <p:cNvPicPr>
              <a:picLocks noChangeAspect="1"/>
            </p:cNvPicPr>
            <p:nvPr/>
          </p:nvPicPr>
          <p:blipFill>
            <a:blip r:embed="rId9"/>
            <a:srcRect l="7984" t="22087" r="66655" b="16806"/>
            <a:stretch>
              <a:fillRect/>
            </a:stretch>
          </p:blipFill>
          <p:spPr>
            <a:xfrm>
              <a:off x="-418826" y="-2"/>
              <a:ext cx="1215421" cy="1868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1967" y="8614508"/>
            <a:ext cx="845341" cy="84534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11967" y="1095375"/>
            <a:ext cx="12376092" cy="142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61"/>
              </a:lnSpc>
            </a:pPr>
            <a:r>
              <a:rPr lang="en-US" sz="5149">
                <a:solidFill>
                  <a:srgbClr val="322680"/>
                </a:solidFill>
                <a:latin typeface="Clear Sans Bold"/>
              </a:rPr>
              <a:t>Специализированные услуги центра Мой бизнес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13845" y="8864204"/>
            <a:ext cx="14796815" cy="374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6"/>
              </a:lnSpc>
            </a:pPr>
            <a:r>
              <a:rPr lang="en-US" sz="2700" spc="54">
                <a:solidFill>
                  <a:srgbClr val="322680"/>
                </a:solidFill>
                <a:latin typeface="Clear Sans Bold Italics"/>
              </a:rPr>
              <a:t>Подробная информация:</a:t>
            </a:r>
            <a:r>
              <a:rPr lang="en-US" sz="2700" spc="50">
                <a:solidFill>
                  <a:srgbClr val="322680"/>
                </a:solidFill>
                <a:latin typeface="Clear Sans Bold Italics"/>
              </a:rPr>
              <a:t> портал амурбизнес.рф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4047" y="9360515"/>
            <a:ext cx="681182" cy="6811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113845" y="9560979"/>
            <a:ext cx="6570536" cy="299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10"/>
              </a:lnSpc>
            </a:pPr>
            <a:r>
              <a:rPr lang="en-US" sz="2139" spc="42">
                <a:solidFill>
                  <a:srgbClr val="322680"/>
                </a:solidFill>
                <a:latin typeface="Clear Sans Bold Italics"/>
              </a:rPr>
              <a:t>НПА: Положение о центре "Мой бизнес"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34638" y="3539201"/>
            <a:ext cx="8032033" cy="3997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4"/>
              </a:lnSpc>
            </a:pPr>
            <a:r>
              <a:rPr lang="en-US" sz="2679" spc="53">
                <a:solidFill>
                  <a:srgbClr val="322680"/>
                </a:solidFill>
                <a:latin typeface="Clear Sans Bold"/>
              </a:rPr>
              <a:t>Продвижение товаров и услуг в сети Интернет</a:t>
            </a:r>
          </a:p>
          <a:p>
            <a:pPr algn="ctr">
              <a:lnSpc>
                <a:spcPts val="756"/>
              </a:lnSpc>
            </a:pPr>
            <a:endParaRPr lang="en-US" sz="2679" spc="53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ts val="2786"/>
              </a:lnSpc>
            </a:pPr>
            <a:r>
              <a:rPr lang="en-US" sz="2579" spc="14">
                <a:solidFill>
                  <a:srgbClr val="322680"/>
                </a:solidFill>
                <a:latin typeface="Clear Sans Regular"/>
              </a:rPr>
              <a:t>- </a:t>
            </a:r>
            <a:r>
              <a:rPr lang="en-US" sz="2579" spc="51">
                <a:solidFill>
                  <a:srgbClr val="322680"/>
                </a:solidFill>
                <a:latin typeface="Clear Sans Regular Italics"/>
              </a:rPr>
              <a:t>Создание/доработка сайта</a:t>
            </a:r>
          </a:p>
          <a:p>
            <a:pPr>
              <a:lnSpc>
                <a:spcPts val="2786"/>
              </a:lnSpc>
            </a:pPr>
            <a:r>
              <a:rPr lang="en-US" sz="2579" spc="51">
                <a:solidFill>
                  <a:srgbClr val="322680"/>
                </a:solidFill>
                <a:latin typeface="Clear Sans Regular Italics"/>
              </a:rPr>
              <a:t>- Создание/доработка бизнес-аккаунта</a:t>
            </a:r>
          </a:p>
          <a:p>
            <a:pPr>
              <a:lnSpc>
                <a:spcPts val="2786"/>
              </a:lnSpc>
            </a:pPr>
            <a:r>
              <a:rPr lang="en-US" sz="2579" spc="51">
                <a:solidFill>
                  <a:srgbClr val="322680"/>
                </a:solidFill>
                <a:latin typeface="Clear Sans Regular Italics"/>
              </a:rPr>
              <a:t>- Создание чат-бота</a:t>
            </a:r>
          </a:p>
          <a:p>
            <a:pPr>
              <a:lnSpc>
                <a:spcPts val="2786"/>
              </a:lnSpc>
            </a:pPr>
            <a:r>
              <a:rPr lang="en-US" sz="2579" spc="51">
                <a:solidFill>
                  <a:srgbClr val="322680"/>
                </a:solidFill>
                <a:latin typeface="Clear Sans Regular Italics"/>
              </a:rPr>
              <a:t>- Продвижение в социальных сетях</a:t>
            </a:r>
          </a:p>
          <a:p>
            <a:pPr>
              <a:lnSpc>
                <a:spcPts val="2354"/>
              </a:lnSpc>
            </a:pPr>
            <a:endParaRPr lang="en-US" sz="2579" spc="51">
              <a:solidFill>
                <a:srgbClr val="322680"/>
              </a:solidFill>
              <a:latin typeface="Clear Sans Regular Italics"/>
            </a:endParaRPr>
          </a:p>
          <a:p>
            <a:pPr>
              <a:lnSpc>
                <a:spcPts val="2894"/>
              </a:lnSpc>
            </a:pPr>
            <a:r>
              <a:rPr lang="en-US" sz="2679" spc="43">
                <a:solidFill>
                  <a:srgbClr val="322680"/>
                </a:solidFill>
                <a:latin typeface="Clear Sans Regular"/>
              </a:rPr>
              <a:t>       </a:t>
            </a:r>
            <a:r>
              <a:rPr lang="en-US" sz="2679" spc="53">
                <a:solidFill>
                  <a:srgbClr val="322680"/>
                </a:solidFill>
                <a:latin typeface="Clear Sans Bold"/>
              </a:rPr>
              <a:t>Получатели: </a:t>
            </a:r>
          </a:p>
          <a:p>
            <a:pPr>
              <a:lnSpc>
                <a:spcPts val="2894"/>
              </a:lnSpc>
            </a:pPr>
            <a:r>
              <a:rPr lang="en-US" sz="2679" spc="53">
                <a:solidFill>
                  <a:srgbClr val="322680"/>
                </a:solidFill>
                <a:latin typeface="Clear Sans Bold"/>
              </a:rPr>
              <a:t>      </a:t>
            </a:r>
            <a:r>
              <a:rPr lang="en-US" sz="2679" spc="53">
                <a:solidFill>
                  <a:srgbClr val="322680"/>
                </a:solidFill>
                <a:latin typeface="Clear Sans Regular"/>
              </a:rPr>
              <a:t>субъекты МСП, самозанятые (ИП на НПД)</a:t>
            </a:r>
          </a:p>
          <a:p>
            <a:pPr>
              <a:lnSpc>
                <a:spcPts val="3110"/>
              </a:lnSpc>
            </a:pPr>
            <a:endParaRPr lang="en-US" sz="2679" spc="53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894"/>
              </a:lnSpc>
            </a:pPr>
            <a:r>
              <a:rPr lang="en-US" sz="2679" spc="57">
                <a:solidFill>
                  <a:srgbClr val="322680"/>
                </a:solidFill>
                <a:latin typeface="Clear Sans Regular"/>
              </a:rPr>
              <a:t>       </a:t>
            </a:r>
            <a:r>
              <a:rPr lang="en-US" sz="2679" spc="53">
                <a:solidFill>
                  <a:srgbClr val="322680"/>
                </a:solidFill>
                <a:latin typeface="Clear Sans Bold"/>
              </a:rPr>
              <a:t>Условия: </a:t>
            </a:r>
          </a:p>
          <a:p>
            <a:pPr>
              <a:lnSpc>
                <a:spcPts val="2894"/>
              </a:lnSpc>
              <a:spcBef>
                <a:spcPct val="0"/>
              </a:spcBef>
            </a:pPr>
            <a:r>
              <a:rPr lang="en-US" sz="2679" spc="53">
                <a:solidFill>
                  <a:srgbClr val="322680"/>
                </a:solidFill>
                <a:latin typeface="Clear Sans Bold"/>
              </a:rPr>
              <a:t>      </a:t>
            </a:r>
            <a:r>
              <a:rPr lang="en-US" sz="2679" spc="53">
                <a:solidFill>
                  <a:srgbClr val="322680"/>
                </a:solidFill>
                <a:latin typeface="Clear Sans Regular"/>
              </a:rPr>
              <a:t>софинансирование до 30%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97297" y="3539201"/>
            <a:ext cx="7728987" cy="412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4"/>
              </a:lnSpc>
            </a:pPr>
            <a:r>
              <a:rPr lang="en-US" sz="2680" spc="53">
                <a:solidFill>
                  <a:srgbClr val="322680"/>
                </a:solidFill>
                <a:latin typeface="Clear Sans Bold"/>
              </a:rPr>
              <a:t>Декларирование, сертифицирование продукции с проведением лабораторных исследований, классификация гостиниц</a:t>
            </a:r>
          </a:p>
          <a:p>
            <a:pPr>
              <a:lnSpc>
                <a:spcPts val="2786"/>
              </a:lnSpc>
            </a:pPr>
            <a:endParaRPr lang="en-US" sz="2680" spc="53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ts val="2786"/>
              </a:lnSpc>
            </a:pPr>
            <a:endParaRPr lang="en-US" sz="2680" spc="53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ts val="2786"/>
              </a:lnSpc>
            </a:pPr>
            <a:endParaRPr lang="en-US" sz="2680" spc="53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ts val="2786"/>
              </a:lnSpc>
            </a:pPr>
            <a:r>
              <a:rPr lang="en-US" sz="2580" spc="51">
                <a:solidFill>
                  <a:srgbClr val="322680"/>
                </a:solidFill>
                <a:latin typeface="Clear Sans Regular"/>
              </a:rPr>
              <a:t>        </a:t>
            </a:r>
            <a:r>
              <a:rPr lang="en-US" sz="2580" spc="51">
                <a:solidFill>
                  <a:srgbClr val="322680"/>
                </a:solidFill>
                <a:latin typeface="Clear Sans Bold"/>
              </a:rPr>
              <a:t>Получатели: </a:t>
            </a:r>
          </a:p>
          <a:p>
            <a:pPr>
              <a:lnSpc>
                <a:spcPts val="2786"/>
              </a:lnSpc>
            </a:pPr>
            <a:r>
              <a:rPr lang="en-US" sz="2580" spc="51">
                <a:solidFill>
                  <a:srgbClr val="322680"/>
                </a:solidFill>
                <a:latin typeface="Clear Sans Bold"/>
              </a:rPr>
              <a:t>       </a:t>
            </a:r>
            <a:r>
              <a:rPr lang="en-US" sz="2580" spc="51">
                <a:solidFill>
                  <a:srgbClr val="322680"/>
                </a:solidFill>
                <a:latin typeface="Clear Sans Regular"/>
              </a:rPr>
              <a:t>субъекты МСП, состоящие в</a:t>
            </a:r>
          </a:p>
          <a:p>
            <a:pPr>
              <a:lnSpc>
                <a:spcPts val="2786"/>
              </a:lnSpc>
            </a:pPr>
            <a:r>
              <a:rPr lang="en-US" sz="2580" spc="51">
                <a:solidFill>
                  <a:srgbClr val="322680"/>
                </a:solidFill>
                <a:latin typeface="Clear Sans Regular"/>
              </a:rPr>
              <a:t>       территориальном кластере</a:t>
            </a:r>
          </a:p>
          <a:p>
            <a:pPr>
              <a:lnSpc>
                <a:spcPts val="1706"/>
              </a:lnSpc>
            </a:pPr>
            <a:endParaRPr lang="en-US" sz="2580" spc="51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786"/>
              </a:lnSpc>
            </a:pPr>
            <a:r>
              <a:rPr lang="en-US" sz="2580" spc="31">
                <a:solidFill>
                  <a:srgbClr val="322680"/>
                </a:solidFill>
                <a:latin typeface="Clear Sans Regular"/>
              </a:rPr>
              <a:t>        </a:t>
            </a:r>
            <a:r>
              <a:rPr lang="en-US" sz="2580" spc="51">
                <a:solidFill>
                  <a:srgbClr val="322680"/>
                </a:solidFill>
                <a:latin typeface="Clear Sans Bold"/>
              </a:rPr>
              <a:t>Условия: </a:t>
            </a:r>
          </a:p>
          <a:p>
            <a:pPr>
              <a:lnSpc>
                <a:spcPts val="2786"/>
              </a:lnSpc>
              <a:spcBef>
                <a:spcPct val="0"/>
              </a:spcBef>
            </a:pPr>
            <a:r>
              <a:rPr lang="en-US" sz="2580" spc="51">
                <a:solidFill>
                  <a:srgbClr val="322680"/>
                </a:solidFill>
                <a:latin typeface="Clear Sans Bold"/>
              </a:rPr>
              <a:t>       </a:t>
            </a:r>
            <a:r>
              <a:rPr lang="en-US" sz="2580" spc="51">
                <a:solidFill>
                  <a:srgbClr val="322680"/>
                </a:solidFill>
                <a:latin typeface="Clear Sans Regular"/>
              </a:rPr>
              <a:t>софинансирование до 30%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36326" y="-248920"/>
            <a:ext cx="5633076" cy="49673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11967" y="5759517"/>
            <a:ext cx="678691" cy="6786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957976" y="5759517"/>
            <a:ext cx="678691" cy="6786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11967" y="6823822"/>
            <a:ext cx="713331" cy="7133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57976" y="6823822"/>
            <a:ext cx="713331" cy="713331"/>
          </a:xfrm>
          <a:prstGeom prst="rect">
            <a:avLst/>
          </a:prstGeom>
        </p:spPr>
      </p:pic>
      <p:grpSp>
        <p:nvGrpSpPr>
          <p:cNvPr id="14" name="Group 6"/>
          <p:cNvGrpSpPr/>
          <p:nvPr/>
        </p:nvGrpSpPr>
        <p:grpSpPr>
          <a:xfrm>
            <a:off x="14020800" y="317954"/>
            <a:ext cx="4151341" cy="762000"/>
            <a:chOff x="-308334" y="-2"/>
            <a:chExt cx="6019598" cy="1868781"/>
          </a:xfrm>
        </p:grpSpPr>
        <p:sp>
          <p:nvSpPr>
            <p:cNvPr id="15" name="TextBox 7"/>
            <p:cNvSpPr txBox="1"/>
            <p:nvPr/>
          </p:nvSpPr>
          <p:spPr>
            <a:xfrm>
              <a:off x="1001513" y="-2"/>
              <a:ext cx="4709751" cy="1529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Министерство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экономического развития и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внешних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связей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Амурской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области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</p:txBody>
        </p:sp>
        <p:pic>
          <p:nvPicPr>
            <p:cNvPr id="16" name="Picture 8"/>
            <p:cNvPicPr>
              <a:picLocks noChangeAspect="1"/>
            </p:cNvPicPr>
            <p:nvPr/>
          </p:nvPicPr>
          <p:blipFill>
            <a:blip r:embed="rId8"/>
            <a:srcRect l="7984" t="22087" r="66655" b="16806"/>
            <a:stretch>
              <a:fillRect/>
            </a:stretch>
          </p:blipFill>
          <p:spPr>
            <a:xfrm>
              <a:off x="-308334" y="-2"/>
              <a:ext cx="1263770" cy="1868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038299"/>
            <a:ext cx="599274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79"/>
              </a:lnSpc>
            </a:pPr>
            <a:r>
              <a:rPr lang="en-US" sz="5149">
                <a:solidFill>
                  <a:srgbClr val="322680"/>
                </a:solidFill>
                <a:latin typeface="Clear Sans Bold"/>
              </a:rPr>
              <a:t>По всем вопросам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57309" y="3498272"/>
            <a:ext cx="5373338" cy="3071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2"/>
              </a:lnSpc>
            </a:pPr>
            <a:r>
              <a:rPr lang="en-US" sz="2779" spc="55">
                <a:solidFill>
                  <a:srgbClr val="322680"/>
                </a:solidFill>
                <a:latin typeface="Clear Sans Bold"/>
              </a:rPr>
              <a:t>Горячая линия по поддержке бизнеса в условиях санкций</a:t>
            </a:r>
          </a:p>
          <a:p>
            <a:pPr algn="just">
              <a:lnSpc>
                <a:spcPts val="3002"/>
              </a:lnSpc>
            </a:pPr>
            <a:r>
              <a:rPr lang="en-US" sz="2779" spc="18">
                <a:solidFill>
                  <a:srgbClr val="322680"/>
                </a:solidFill>
                <a:latin typeface="Arimo"/>
              </a:rPr>
              <a:t>+7 (4162) 51-11-11</a:t>
            </a:r>
          </a:p>
          <a:p>
            <a:pPr algn="just">
              <a:lnSpc>
                <a:spcPts val="3002"/>
              </a:lnSpc>
            </a:pPr>
            <a:endParaRPr lang="en-US" sz="2779" spc="18">
              <a:solidFill>
                <a:srgbClr val="322680"/>
              </a:solidFill>
              <a:latin typeface="Arimo"/>
            </a:endParaRPr>
          </a:p>
          <a:p>
            <a:pPr algn="just">
              <a:lnSpc>
                <a:spcPts val="3002"/>
              </a:lnSpc>
            </a:pPr>
            <a:r>
              <a:rPr lang="en-US" sz="2779" spc="18">
                <a:solidFill>
                  <a:srgbClr val="322680"/>
                </a:solidFill>
                <a:latin typeface="Clear Sans Bold"/>
              </a:rPr>
              <a:t>Центр Мой бизнес </a:t>
            </a:r>
          </a:p>
          <a:p>
            <a:pPr algn="just">
              <a:lnSpc>
                <a:spcPts val="3002"/>
              </a:lnSpc>
            </a:pPr>
            <a:r>
              <a:rPr lang="en-US" sz="2779" spc="18">
                <a:solidFill>
                  <a:srgbClr val="322680"/>
                </a:solidFill>
                <a:latin typeface="Arimo"/>
              </a:rPr>
              <a:t>+7 (4162) 77-26-46, </a:t>
            </a:r>
          </a:p>
          <a:p>
            <a:pPr algn="just">
              <a:lnSpc>
                <a:spcPts val="3002"/>
              </a:lnSpc>
            </a:pPr>
            <a:r>
              <a:rPr lang="en-US" sz="2779" spc="18">
                <a:solidFill>
                  <a:srgbClr val="322680"/>
                </a:solidFill>
                <a:latin typeface="Arimo"/>
              </a:rPr>
              <a:t>+7 (965) 671-10-70 (WA)</a:t>
            </a:r>
          </a:p>
          <a:p>
            <a:pPr algn="just">
              <a:lnSpc>
                <a:spcPts val="3002"/>
              </a:lnSpc>
              <a:spcBef>
                <a:spcPct val="0"/>
              </a:spcBef>
            </a:pPr>
            <a:endParaRPr lang="en-US" sz="2779" spc="18">
              <a:solidFill>
                <a:srgbClr val="322680"/>
              </a:solidFill>
              <a:latin typeface="Arimo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96629" y="3479222"/>
            <a:ext cx="813728" cy="5770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96629" y="4566493"/>
            <a:ext cx="813728" cy="5770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96629" y="5992582"/>
            <a:ext cx="813728" cy="5770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96629" y="7389156"/>
            <a:ext cx="813728" cy="5770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30813" y="990040"/>
            <a:ext cx="8761460" cy="95992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8700" y="3479222"/>
            <a:ext cx="806140" cy="80614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144000" y="3517322"/>
            <a:ext cx="8296854" cy="458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6"/>
              </a:lnSpc>
            </a:pPr>
            <a:r>
              <a:rPr lang="en-US" sz="2580" spc="51">
                <a:solidFill>
                  <a:srgbClr val="322680"/>
                </a:solidFill>
                <a:latin typeface="Clear Sans Bold"/>
              </a:rPr>
              <a:t>Сайт Правительства РФ - </a:t>
            </a:r>
          </a:p>
          <a:p>
            <a:pPr>
              <a:lnSpc>
                <a:spcPts val="2786"/>
              </a:lnSpc>
            </a:pPr>
            <a:r>
              <a:rPr lang="en-US" sz="2580" spc="51">
                <a:solidFill>
                  <a:srgbClr val="322680"/>
                </a:solidFill>
                <a:latin typeface="Clear Sans Regular"/>
              </a:rPr>
              <a:t>http://government.ru</a:t>
            </a:r>
          </a:p>
          <a:p>
            <a:pPr>
              <a:lnSpc>
                <a:spcPts val="2786"/>
              </a:lnSpc>
            </a:pPr>
            <a:endParaRPr lang="en-US" sz="2580" spc="51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2786"/>
              </a:lnSpc>
            </a:pPr>
            <a:r>
              <a:rPr lang="en-US" sz="2580" spc="24">
                <a:solidFill>
                  <a:srgbClr val="322680"/>
                </a:solidFill>
                <a:latin typeface="Clear Sans Bold"/>
              </a:rPr>
              <a:t>Портал Правительства Амурской области -</a:t>
            </a:r>
          </a:p>
          <a:p>
            <a:pPr>
              <a:lnSpc>
                <a:spcPts val="2786"/>
              </a:lnSpc>
            </a:pPr>
            <a:r>
              <a:rPr lang="en-US" sz="2580" spc="24">
                <a:solidFill>
                  <a:srgbClr val="322680"/>
                </a:solidFill>
                <a:latin typeface="Arimo"/>
              </a:rPr>
              <a:t>https://www.amurobl.ru/pages/ekonomika/podderzhka-biznesa-v-usloviyakh-sanktsiy</a:t>
            </a:r>
          </a:p>
          <a:p>
            <a:pPr>
              <a:lnSpc>
                <a:spcPts val="2786"/>
              </a:lnSpc>
            </a:pPr>
            <a:endParaRPr lang="en-US" sz="2580" spc="24">
              <a:solidFill>
                <a:srgbClr val="322680"/>
              </a:solidFill>
              <a:latin typeface="Arimo"/>
            </a:endParaRPr>
          </a:p>
          <a:p>
            <a:pPr>
              <a:lnSpc>
                <a:spcPts val="2786"/>
              </a:lnSpc>
            </a:pPr>
            <a:r>
              <a:rPr lang="en-US" sz="2580" spc="24">
                <a:solidFill>
                  <a:srgbClr val="322680"/>
                </a:solidFill>
                <a:latin typeface="Clear Sans Bold"/>
              </a:rPr>
              <a:t>Министерство экономического развития и внешних связей Амурской области - </a:t>
            </a:r>
          </a:p>
          <a:p>
            <a:pPr>
              <a:lnSpc>
                <a:spcPts val="2786"/>
              </a:lnSpc>
            </a:pPr>
            <a:r>
              <a:rPr lang="en-US" sz="2580" spc="24">
                <a:solidFill>
                  <a:srgbClr val="322680"/>
                </a:solidFill>
                <a:latin typeface="Arimo"/>
              </a:rPr>
              <a:t>https://economy.amurobl.ru</a:t>
            </a:r>
          </a:p>
          <a:p>
            <a:pPr>
              <a:lnSpc>
                <a:spcPts val="2786"/>
              </a:lnSpc>
            </a:pPr>
            <a:endParaRPr lang="en-US" sz="2580" spc="24">
              <a:solidFill>
                <a:srgbClr val="322680"/>
              </a:solidFill>
              <a:latin typeface="Arimo"/>
            </a:endParaRPr>
          </a:p>
          <a:p>
            <a:pPr>
              <a:lnSpc>
                <a:spcPts val="2786"/>
              </a:lnSpc>
            </a:pPr>
            <a:r>
              <a:rPr lang="en-US" sz="2580" spc="24">
                <a:solidFill>
                  <a:srgbClr val="322680"/>
                </a:solidFill>
                <a:latin typeface="Clear Sans Bold"/>
              </a:rPr>
              <a:t>Портал поддержки предпринимательства -</a:t>
            </a:r>
          </a:p>
          <a:p>
            <a:pPr>
              <a:lnSpc>
                <a:spcPts val="2786"/>
              </a:lnSpc>
              <a:spcBef>
                <a:spcPct val="0"/>
              </a:spcBef>
            </a:pPr>
            <a:r>
              <a:rPr lang="en-US" sz="2580" spc="24">
                <a:solidFill>
                  <a:srgbClr val="322680"/>
                </a:solidFill>
                <a:latin typeface="Arimo"/>
              </a:rPr>
              <a:t>https://business.amurobl.ru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96629" y="2038299"/>
            <a:ext cx="884304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79"/>
              </a:lnSpc>
            </a:pPr>
            <a:r>
              <a:rPr lang="en-US" sz="5149">
                <a:solidFill>
                  <a:srgbClr val="322680"/>
                </a:solidFill>
                <a:latin typeface="Clear Sans Bold"/>
              </a:rPr>
              <a:t>Информационные ресурсы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8700" y="5024406"/>
            <a:ext cx="806140" cy="806140"/>
          </a:xfrm>
          <a:prstGeom prst="rect">
            <a:avLst/>
          </a:prstGeom>
        </p:spPr>
      </p:pic>
      <p:grpSp>
        <p:nvGrpSpPr>
          <p:cNvPr id="13" name="Group 6"/>
          <p:cNvGrpSpPr/>
          <p:nvPr/>
        </p:nvGrpSpPr>
        <p:grpSpPr>
          <a:xfrm>
            <a:off x="14020800" y="317954"/>
            <a:ext cx="4151341" cy="762000"/>
            <a:chOff x="-308334" y="-2"/>
            <a:chExt cx="6019598" cy="1868781"/>
          </a:xfrm>
        </p:grpSpPr>
        <p:sp>
          <p:nvSpPr>
            <p:cNvPr id="14" name="TextBox 7"/>
            <p:cNvSpPr txBox="1"/>
            <p:nvPr/>
          </p:nvSpPr>
          <p:spPr>
            <a:xfrm>
              <a:off x="1001513" y="-2"/>
              <a:ext cx="4709751" cy="1529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Министерство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экономического развития и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внешних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связей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Амурской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области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</p:txBody>
        </p:sp>
        <p:pic>
          <p:nvPicPr>
            <p:cNvPr id="15" name="Picture 8"/>
            <p:cNvPicPr>
              <a:picLocks noChangeAspect="1"/>
            </p:cNvPicPr>
            <p:nvPr/>
          </p:nvPicPr>
          <p:blipFill>
            <a:blip r:embed="rId7"/>
            <a:srcRect l="7984" t="22087" r="66655" b="16806"/>
            <a:stretch>
              <a:fillRect/>
            </a:stretch>
          </p:blipFill>
          <p:spPr>
            <a:xfrm>
              <a:off x="-308334" y="-2"/>
              <a:ext cx="1263770" cy="1868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90191" y="-426705"/>
            <a:ext cx="6361416" cy="63614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3468203"/>
            <a:ext cx="1011876" cy="10118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5311929"/>
            <a:ext cx="1011876" cy="10118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93525" y="8855375"/>
            <a:ext cx="715691" cy="7156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28700" y="8010033"/>
            <a:ext cx="845341" cy="8453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738597" y="3468240"/>
            <a:ext cx="1011839" cy="1011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738560" y="5311929"/>
            <a:ext cx="1011876" cy="101187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114425"/>
            <a:ext cx="12530893" cy="1358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04"/>
              </a:lnSpc>
            </a:pPr>
            <a:r>
              <a:rPr lang="en-US" sz="5149">
                <a:solidFill>
                  <a:srgbClr val="322680"/>
                </a:solidFill>
                <a:latin typeface="Clear Sans Bold"/>
              </a:rPr>
              <a:t>Субсидия на покупку оборудования </a:t>
            </a:r>
            <a:r>
              <a:rPr lang="en-US" sz="5149">
                <a:solidFill>
                  <a:srgbClr val="322680"/>
                </a:solidFill>
                <a:latin typeface="Arimo"/>
              </a:rPr>
              <a:t>(модернизация производства)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68516" y="3589483"/>
            <a:ext cx="3827483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23"/>
              </a:lnSpc>
            </a:pPr>
            <a:r>
              <a:rPr lang="en-US" sz="2984" spc="59" dirty="0" err="1">
                <a:solidFill>
                  <a:srgbClr val="322680"/>
                </a:solidFill>
                <a:latin typeface="Clear Sans Bold"/>
              </a:rPr>
              <a:t>Размер</a:t>
            </a:r>
            <a:r>
              <a:rPr lang="en-US" sz="2984" spc="59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984" spc="59" dirty="0" err="1">
                <a:solidFill>
                  <a:srgbClr val="322680"/>
                </a:solidFill>
                <a:latin typeface="Clear Sans Bold"/>
              </a:rPr>
              <a:t>субсидии</a:t>
            </a:r>
            <a:r>
              <a:rPr lang="en-US" sz="2984" spc="59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223"/>
              </a:lnSpc>
            </a:pPr>
            <a:r>
              <a:rPr lang="en-US" sz="2984" spc="59" dirty="0" err="1">
                <a:solidFill>
                  <a:srgbClr val="322680"/>
                </a:solidFill>
                <a:latin typeface="Clear Sans Regular"/>
              </a:rPr>
              <a:t>до</a:t>
            </a:r>
            <a:r>
              <a:rPr lang="en-US" sz="2984" spc="59" dirty="0">
                <a:solidFill>
                  <a:srgbClr val="322680"/>
                </a:solidFill>
                <a:latin typeface="Clear Sans Regular"/>
              </a:rPr>
              <a:t> 3 </a:t>
            </a:r>
            <a:r>
              <a:rPr lang="en-US" sz="2984" spc="59" dirty="0" err="1">
                <a:solidFill>
                  <a:srgbClr val="322680"/>
                </a:solidFill>
                <a:latin typeface="Clear Sans Regular"/>
              </a:rPr>
              <a:t>млн</a:t>
            </a:r>
            <a:r>
              <a:rPr lang="ru-RU" sz="2984" spc="59" dirty="0">
                <a:solidFill>
                  <a:srgbClr val="322680"/>
                </a:solidFill>
                <a:latin typeface="Clear Sans Regular"/>
              </a:rPr>
              <a:t>.</a:t>
            </a:r>
            <a:r>
              <a:rPr lang="en-US" sz="2984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84" spc="59" dirty="0" err="1">
                <a:solidFill>
                  <a:srgbClr val="322680"/>
                </a:solidFill>
                <a:latin typeface="Clear Sans Regular"/>
              </a:rPr>
              <a:t>рублей</a:t>
            </a:r>
            <a:endParaRPr lang="en-US" sz="2984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68517" y="5387435"/>
            <a:ext cx="4791057" cy="160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en-US" sz="2979" spc="59">
                <a:solidFill>
                  <a:srgbClr val="322680"/>
                </a:solidFill>
                <a:latin typeface="Clear Sans Bold"/>
              </a:rPr>
              <a:t>Компенсация:</a:t>
            </a:r>
          </a:p>
          <a:p>
            <a:pPr>
              <a:lnSpc>
                <a:spcPts val="3218"/>
              </a:lnSpc>
            </a:pPr>
            <a:r>
              <a:rPr lang="en-US" sz="2979" spc="59">
                <a:solidFill>
                  <a:srgbClr val="322680"/>
                </a:solidFill>
                <a:latin typeface="Clear Sans Regular"/>
              </a:rPr>
              <a:t>50% от фактически произведенных затрат по закупке оборудования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96975" y="5350029"/>
            <a:ext cx="9537564" cy="1207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en-US" sz="2979" spc="59">
                <a:solidFill>
                  <a:srgbClr val="322680"/>
                </a:solidFill>
                <a:latin typeface="Clear Sans Bold"/>
              </a:rPr>
              <a:t>Показатель результативности:</a:t>
            </a:r>
          </a:p>
          <a:p>
            <a:pPr>
              <a:lnSpc>
                <a:spcPts val="3218"/>
              </a:lnSpc>
            </a:pPr>
            <a:r>
              <a:rPr lang="en-US" sz="2979" spc="59">
                <a:solidFill>
                  <a:srgbClr val="322680"/>
                </a:solidFill>
                <a:latin typeface="Clear Sans Regular"/>
              </a:rPr>
              <a:t>сохранение (увеличение) числа занятых работников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896975" y="3589483"/>
            <a:ext cx="6378563" cy="807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en-US" sz="2979" spc="59">
                <a:solidFill>
                  <a:srgbClr val="322680"/>
                </a:solidFill>
                <a:latin typeface="Clear Sans Bold"/>
              </a:rPr>
              <a:t>Получатели: </a:t>
            </a:r>
          </a:p>
          <a:p>
            <a:pPr>
              <a:lnSpc>
                <a:spcPts val="3218"/>
              </a:lnSpc>
            </a:pPr>
            <a:r>
              <a:rPr lang="en-US" sz="2979" spc="59">
                <a:solidFill>
                  <a:srgbClr val="322680"/>
                </a:solidFill>
                <a:latin typeface="Clear Sans Regular"/>
              </a:rPr>
              <a:t>субъекты МСП, самозанятые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40576" y="8089042"/>
            <a:ext cx="14830323" cy="715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6"/>
              </a:lnSpc>
            </a:pPr>
            <a:r>
              <a:rPr lang="en-US" sz="2700" spc="54">
                <a:solidFill>
                  <a:srgbClr val="322680"/>
                </a:solidFill>
                <a:latin typeface="Clear Sans Bold Italics"/>
              </a:rPr>
              <a:t>Информация о конкурсах:</a:t>
            </a:r>
          </a:p>
          <a:p>
            <a:pPr>
              <a:lnSpc>
                <a:spcPts val="2700"/>
              </a:lnSpc>
            </a:pPr>
            <a:r>
              <a:rPr lang="en-US" sz="2500" spc="50">
                <a:solidFill>
                  <a:srgbClr val="322680"/>
                </a:solidFill>
                <a:latin typeface="Clear Sans Regular Italics"/>
              </a:rPr>
              <a:t>сайты муниципальных образований Амурской области, портал амурбизнес.рф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40576" y="9128114"/>
            <a:ext cx="13900902" cy="299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9"/>
              </a:lnSpc>
            </a:pPr>
            <a:r>
              <a:rPr lang="en-US" sz="2184" spc="43">
                <a:solidFill>
                  <a:srgbClr val="322680"/>
                </a:solidFill>
                <a:latin typeface="Clear Sans Bold Italics"/>
              </a:rPr>
              <a:t>НПА: Постановление Правительства Амурской области от 25.09.2013 №445 (Приложение № 6)</a:t>
            </a:r>
          </a:p>
        </p:txBody>
      </p:sp>
      <p:grpSp>
        <p:nvGrpSpPr>
          <p:cNvPr id="19" name="Group 6"/>
          <p:cNvGrpSpPr/>
          <p:nvPr/>
        </p:nvGrpSpPr>
        <p:grpSpPr>
          <a:xfrm>
            <a:off x="13944601" y="317954"/>
            <a:ext cx="4227540" cy="762000"/>
            <a:chOff x="-418826" y="-2"/>
            <a:chExt cx="6130090" cy="1868781"/>
          </a:xfrm>
        </p:grpSpPr>
        <p:sp>
          <p:nvSpPr>
            <p:cNvPr id="20" name="TextBox 7"/>
            <p:cNvSpPr txBox="1"/>
            <p:nvPr/>
          </p:nvSpPr>
          <p:spPr>
            <a:xfrm>
              <a:off x="1001513" y="-2"/>
              <a:ext cx="4709751" cy="1529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Министерство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экономического развития и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внешних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связей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Амурской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области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</p:txBody>
        </p:sp>
        <p:pic>
          <p:nvPicPr>
            <p:cNvPr id="21" name="Picture 8"/>
            <p:cNvPicPr>
              <a:picLocks noChangeAspect="1"/>
            </p:cNvPicPr>
            <p:nvPr/>
          </p:nvPicPr>
          <p:blipFill>
            <a:blip r:embed="rId10"/>
            <a:srcRect l="7984" t="22087" r="66655" b="16806"/>
            <a:stretch>
              <a:fillRect/>
            </a:stretch>
          </p:blipFill>
          <p:spPr>
            <a:xfrm>
              <a:off x="-418826" y="-2"/>
              <a:ext cx="1215421" cy="1868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994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12290" y="-37611"/>
            <a:ext cx="5694019" cy="56940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3468203"/>
            <a:ext cx="1011876" cy="10118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80449" y="4809159"/>
            <a:ext cx="1011876" cy="10118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93525" y="9177178"/>
            <a:ext cx="715691" cy="7156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28700" y="8331837"/>
            <a:ext cx="845341" cy="8453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979188" y="3468240"/>
            <a:ext cx="1011839" cy="1011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79188" y="4958834"/>
            <a:ext cx="1011876" cy="101187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123950"/>
            <a:ext cx="13383590" cy="135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2"/>
              </a:lnSpc>
            </a:pPr>
            <a:r>
              <a:rPr lang="en-US" sz="5149">
                <a:solidFill>
                  <a:srgbClr val="322680"/>
                </a:solidFill>
                <a:latin typeface="Clear Sans Bold"/>
              </a:rPr>
              <a:t>Субсидия на приобретение и ремонт нежилых помещений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68517" y="3579958"/>
            <a:ext cx="3398936" cy="796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en-US" sz="2884" spc="57" dirty="0" err="1">
                <a:solidFill>
                  <a:srgbClr val="322680"/>
                </a:solidFill>
                <a:latin typeface="Clear Sans Bold"/>
              </a:rPr>
              <a:t>Размер</a:t>
            </a:r>
            <a:r>
              <a:rPr lang="en-US" sz="2884" spc="5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884" spc="57" dirty="0" err="1">
                <a:solidFill>
                  <a:srgbClr val="322680"/>
                </a:solidFill>
                <a:latin typeface="Clear Sans Bold"/>
              </a:rPr>
              <a:t>субсидии</a:t>
            </a:r>
            <a:r>
              <a:rPr lang="en-US" sz="2884" spc="57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115"/>
              </a:lnSpc>
            </a:pPr>
            <a:r>
              <a:rPr lang="en-US" sz="2884" spc="57" dirty="0" err="1">
                <a:solidFill>
                  <a:srgbClr val="322680"/>
                </a:solidFill>
                <a:latin typeface="Clear Sans Regular"/>
              </a:rPr>
              <a:t>до</a:t>
            </a:r>
            <a:r>
              <a:rPr lang="en-US" sz="2884" spc="57" dirty="0">
                <a:solidFill>
                  <a:srgbClr val="322680"/>
                </a:solidFill>
                <a:latin typeface="Clear Sans Regular"/>
              </a:rPr>
              <a:t> 2 </a:t>
            </a:r>
            <a:r>
              <a:rPr lang="en-US" sz="2884" spc="57" dirty="0" err="1">
                <a:solidFill>
                  <a:srgbClr val="322680"/>
                </a:solidFill>
                <a:latin typeface="Clear Sans Regular"/>
              </a:rPr>
              <a:t>млн</a:t>
            </a:r>
            <a:r>
              <a:rPr lang="ru-RU" sz="2884" spc="57" dirty="0">
                <a:solidFill>
                  <a:srgbClr val="322680"/>
                </a:solidFill>
                <a:latin typeface="Clear Sans Regular"/>
              </a:rPr>
              <a:t>.</a:t>
            </a:r>
            <a:r>
              <a:rPr lang="en-US" sz="2884" spc="57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884" spc="57" dirty="0" err="1">
                <a:solidFill>
                  <a:srgbClr val="322680"/>
                </a:solidFill>
                <a:latin typeface="Clear Sans Regular"/>
              </a:rPr>
              <a:t>рублей</a:t>
            </a:r>
            <a:endParaRPr lang="en-US" sz="2884" spc="57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26169" y="4819654"/>
            <a:ext cx="5450738" cy="328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Компенсация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218"/>
              </a:lnSpc>
            </a:pP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50%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от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фактически</a:t>
            </a:r>
            <a:endParaRPr lang="en-US" sz="2979" spc="59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3218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произведенных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затрат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на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приобретение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,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ремонт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нежилого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помещения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,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покупку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стройматериалов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,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оплату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работ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по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строительству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и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ремонту</a:t>
            </a:r>
            <a:endParaRPr lang="en-US" sz="2979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0" y="4996934"/>
            <a:ext cx="9537564" cy="1207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Показатель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результативности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218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сохранение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(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увеличение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)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числа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занятых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работников</a:t>
            </a:r>
            <a:endParaRPr lang="en-US" sz="2979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44000" y="3506303"/>
            <a:ext cx="6378563" cy="807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en-US" sz="2979" spc="59">
                <a:solidFill>
                  <a:srgbClr val="322680"/>
                </a:solidFill>
                <a:latin typeface="Clear Sans Bold"/>
              </a:rPr>
              <a:t>Получатели: </a:t>
            </a:r>
          </a:p>
          <a:p>
            <a:pPr>
              <a:lnSpc>
                <a:spcPts val="3218"/>
              </a:lnSpc>
            </a:pPr>
            <a:r>
              <a:rPr lang="en-US" sz="2979" spc="59">
                <a:solidFill>
                  <a:srgbClr val="322680"/>
                </a:solidFill>
                <a:latin typeface="Clear Sans Regular"/>
              </a:rPr>
              <a:t>субъекты МСП, самозанятые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40576" y="8461279"/>
            <a:ext cx="14830323" cy="715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6"/>
              </a:lnSpc>
            </a:pPr>
            <a:r>
              <a:rPr lang="en-US" sz="2700" spc="54">
                <a:solidFill>
                  <a:srgbClr val="322680"/>
                </a:solidFill>
                <a:latin typeface="Clear Sans Bold Italics"/>
              </a:rPr>
              <a:t>Информация о конкурсах:</a:t>
            </a:r>
          </a:p>
          <a:p>
            <a:pPr>
              <a:lnSpc>
                <a:spcPts val="2700"/>
              </a:lnSpc>
            </a:pPr>
            <a:r>
              <a:rPr lang="en-US" sz="2500" spc="50">
                <a:solidFill>
                  <a:srgbClr val="322680"/>
                </a:solidFill>
                <a:latin typeface="Clear Sans Regular Italics"/>
              </a:rPr>
              <a:t>сайты муниципальных образований Амурской области, портал амурбизнес.рф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40576" y="9435355"/>
            <a:ext cx="13900902" cy="299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9"/>
              </a:lnSpc>
            </a:pPr>
            <a:r>
              <a:rPr lang="en-US" sz="2184" spc="43">
                <a:solidFill>
                  <a:srgbClr val="322680"/>
                </a:solidFill>
                <a:latin typeface="Clear Sans Bold Italics"/>
              </a:rPr>
              <a:t>НПА: Постановление Правительства Амурской области от 25.09.2013 №445 (Приложение № 6)</a:t>
            </a:r>
          </a:p>
        </p:txBody>
      </p:sp>
      <p:grpSp>
        <p:nvGrpSpPr>
          <p:cNvPr id="19" name="Group 6"/>
          <p:cNvGrpSpPr/>
          <p:nvPr/>
        </p:nvGrpSpPr>
        <p:grpSpPr>
          <a:xfrm>
            <a:off x="13944601" y="317954"/>
            <a:ext cx="4227540" cy="762000"/>
            <a:chOff x="-418826" y="-2"/>
            <a:chExt cx="6130090" cy="1868781"/>
          </a:xfrm>
        </p:grpSpPr>
        <p:sp>
          <p:nvSpPr>
            <p:cNvPr id="20" name="TextBox 7"/>
            <p:cNvSpPr txBox="1"/>
            <p:nvPr/>
          </p:nvSpPr>
          <p:spPr>
            <a:xfrm>
              <a:off x="1001513" y="-2"/>
              <a:ext cx="4709751" cy="1529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Министерство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экономического развития и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внешних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связей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Амурской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области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</p:txBody>
        </p:sp>
        <p:pic>
          <p:nvPicPr>
            <p:cNvPr id="21" name="Picture 8"/>
            <p:cNvPicPr>
              <a:picLocks noChangeAspect="1"/>
            </p:cNvPicPr>
            <p:nvPr/>
          </p:nvPicPr>
          <p:blipFill>
            <a:blip r:embed="rId10"/>
            <a:srcRect l="7984" t="22087" r="66655" b="16806"/>
            <a:stretch>
              <a:fillRect/>
            </a:stretch>
          </p:blipFill>
          <p:spPr>
            <a:xfrm>
              <a:off x="-418826" y="-2"/>
              <a:ext cx="1215421" cy="1868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12290" y="-37611"/>
            <a:ext cx="5694019" cy="56940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3468203"/>
            <a:ext cx="1011876" cy="10118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4958834"/>
            <a:ext cx="1011876" cy="10118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93525" y="9177178"/>
            <a:ext cx="715691" cy="7156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28700" y="8331837"/>
            <a:ext cx="845341" cy="8453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979188" y="3468240"/>
            <a:ext cx="1011839" cy="1011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79151" y="4958834"/>
            <a:ext cx="1011876" cy="101187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038225"/>
            <a:ext cx="1338359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79"/>
              </a:lnSpc>
            </a:pPr>
            <a:r>
              <a:rPr lang="en-US" sz="5149">
                <a:solidFill>
                  <a:srgbClr val="322680"/>
                </a:solidFill>
                <a:latin typeface="Clear Sans Bold"/>
              </a:rPr>
              <a:t>Субсидия на лизинг оборудования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68517" y="3579958"/>
            <a:ext cx="3398936" cy="796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en-US" sz="2884" spc="57" dirty="0" err="1">
                <a:solidFill>
                  <a:srgbClr val="322680"/>
                </a:solidFill>
                <a:latin typeface="Clear Sans Bold"/>
              </a:rPr>
              <a:t>Размер</a:t>
            </a:r>
            <a:r>
              <a:rPr lang="en-US" sz="2884" spc="5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884" spc="57" dirty="0" err="1">
                <a:solidFill>
                  <a:srgbClr val="322680"/>
                </a:solidFill>
                <a:latin typeface="Clear Sans Bold"/>
              </a:rPr>
              <a:t>субсидии</a:t>
            </a:r>
            <a:r>
              <a:rPr lang="en-US" sz="2884" spc="57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115"/>
              </a:lnSpc>
            </a:pPr>
            <a:r>
              <a:rPr lang="en-US" sz="2884" spc="57" dirty="0" err="1">
                <a:solidFill>
                  <a:srgbClr val="322680"/>
                </a:solidFill>
                <a:latin typeface="Clear Sans Regular"/>
              </a:rPr>
              <a:t>до</a:t>
            </a:r>
            <a:r>
              <a:rPr lang="en-US" sz="2884" spc="57" dirty="0">
                <a:solidFill>
                  <a:srgbClr val="322680"/>
                </a:solidFill>
                <a:latin typeface="Clear Sans Regular"/>
              </a:rPr>
              <a:t> 3 </a:t>
            </a:r>
            <a:r>
              <a:rPr lang="en-US" sz="2884" spc="57" dirty="0" err="1">
                <a:solidFill>
                  <a:srgbClr val="322680"/>
                </a:solidFill>
                <a:latin typeface="Clear Sans Regular"/>
              </a:rPr>
              <a:t>млн</a:t>
            </a:r>
            <a:r>
              <a:rPr lang="ru-RU" sz="2884" spc="57" dirty="0">
                <a:solidFill>
                  <a:srgbClr val="322680"/>
                </a:solidFill>
                <a:latin typeface="Clear Sans Regular"/>
              </a:rPr>
              <a:t>.</a:t>
            </a:r>
            <a:r>
              <a:rPr lang="en-US" sz="2884" spc="57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884" spc="57" dirty="0" err="1">
                <a:solidFill>
                  <a:srgbClr val="322680"/>
                </a:solidFill>
                <a:latin typeface="Clear Sans Regular"/>
              </a:rPr>
              <a:t>рублей</a:t>
            </a:r>
            <a:endParaRPr lang="en-US" sz="2884" spc="57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67277" y="4975654"/>
            <a:ext cx="5451978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0"/>
              </a:lnSpc>
            </a:pPr>
            <a:r>
              <a:rPr lang="en-US" sz="2879" spc="57" dirty="0" err="1">
                <a:solidFill>
                  <a:srgbClr val="322680"/>
                </a:solidFill>
                <a:latin typeface="Clear Sans Bold"/>
              </a:rPr>
              <a:t>Компенсация</a:t>
            </a:r>
            <a:r>
              <a:rPr lang="en-US" sz="2879" spc="57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110"/>
              </a:lnSpc>
            </a:pPr>
            <a:r>
              <a:rPr lang="en-US" sz="2879" spc="57" dirty="0" err="1">
                <a:solidFill>
                  <a:srgbClr val="322680"/>
                </a:solidFill>
                <a:latin typeface="Clear Sans Regular"/>
              </a:rPr>
              <a:t>затраты</a:t>
            </a:r>
            <a:r>
              <a:rPr lang="en-US" sz="2879" spc="57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879" spc="57" dirty="0" err="1">
                <a:solidFill>
                  <a:srgbClr val="322680"/>
                </a:solidFill>
                <a:latin typeface="Clear Sans Regular"/>
              </a:rPr>
              <a:t>на</a:t>
            </a:r>
            <a:r>
              <a:rPr lang="en-US" sz="2879" spc="57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879" spc="57" dirty="0" err="1">
                <a:solidFill>
                  <a:srgbClr val="322680"/>
                </a:solidFill>
                <a:latin typeface="Clear Sans Regular"/>
              </a:rPr>
              <a:t>первоначальный</a:t>
            </a:r>
            <a:r>
              <a:rPr lang="en-US" sz="2879" spc="57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взнос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по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договорам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лизинга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оборудования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,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транспортных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средств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(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кроме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легковых</a:t>
            </a:r>
            <a:r>
              <a:rPr lang="en-US" sz="2879" spc="57" dirty="0">
                <a:solidFill>
                  <a:srgbClr val="322680"/>
                </a:solidFill>
                <a:latin typeface="Clear Sans Regular"/>
              </a:rPr>
              <a:t>)</a:t>
            </a:r>
          </a:p>
          <a:p>
            <a:pPr>
              <a:lnSpc>
                <a:spcPts val="3110"/>
              </a:lnSpc>
            </a:pPr>
            <a:endParaRPr lang="en-US" sz="2879" spc="57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0" y="4999495"/>
            <a:ext cx="9537564" cy="1207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Показатель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результативности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218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сохранение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(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увеличение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)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числа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занятых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работников</a:t>
            </a:r>
            <a:endParaRPr lang="en-US" sz="2979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44000" y="3506303"/>
            <a:ext cx="6378563" cy="807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en-US" sz="2979" spc="59">
                <a:solidFill>
                  <a:srgbClr val="322680"/>
                </a:solidFill>
                <a:latin typeface="Clear Sans Bold"/>
              </a:rPr>
              <a:t>Получатели: </a:t>
            </a:r>
          </a:p>
          <a:p>
            <a:pPr>
              <a:lnSpc>
                <a:spcPts val="3218"/>
              </a:lnSpc>
            </a:pPr>
            <a:r>
              <a:rPr lang="en-US" sz="2979" spc="59">
                <a:solidFill>
                  <a:srgbClr val="322680"/>
                </a:solidFill>
                <a:latin typeface="Clear Sans Regular"/>
              </a:rPr>
              <a:t>субъекты МСП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40576" y="8461279"/>
            <a:ext cx="14830323" cy="715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6"/>
              </a:lnSpc>
            </a:pPr>
            <a:r>
              <a:rPr lang="en-US" sz="2700" spc="54">
                <a:solidFill>
                  <a:srgbClr val="322680"/>
                </a:solidFill>
                <a:latin typeface="Clear Sans Bold Italics"/>
              </a:rPr>
              <a:t>Информация о конкурсах:</a:t>
            </a:r>
          </a:p>
          <a:p>
            <a:pPr>
              <a:lnSpc>
                <a:spcPts val="2700"/>
              </a:lnSpc>
            </a:pPr>
            <a:r>
              <a:rPr lang="en-US" sz="2500" spc="50">
                <a:solidFill>
                  <a:srgbClr val="322680"/>
                </a:solidFill>
                <a:latin typeface="Clear Sans Regular Italics"/>
              </a:rPr>
              <a:t>сайты муниципальных образований Амурской области, портал амурбизнес.рф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40576" y="9435355"/>
            <a:ext cx="13900902" cy="299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9"/>
              </a:lnSpc>
            </a:pPr>
            <a:r>
              <a:rPr lang="en-US" sz="2184" spc="43">
                <a:solidFill>
                  <a:srgbClr val="322680"/>
                </a:solidFill>
                <a:latin typeface="Clear Sans Bold Italics"/>
              </a:rPr>
              <a:t>НПА: Постановление Правительства Амурской области от 25.09.2013 №445 (Приложение № 6)</a:t>
            </a:r>
          </a:p>
        </p:txBody>
      </p:sp>
      <p:grpSp>
        <p:nvGrpSpPr>
          <p:cNvPr id="19" name="Group 6"/>
          <p:cNvGrpSpPr/>
          <p:nvPr/>
        </p:nvGrpSpPr>
        <p:grpSpPr>
          <a:xfrm>
            <a:off x="13944601" y="317954"/>
            <a:ext cx="4227540" cy="762000"/>
            <a:chOff x="-418826" y="-2"/>
            <a:chExt cx="6130090" cy="1868781"/>
          </a:xfrm>
        </p:grpSpPr>
        <p:sp>
          <p:nvSpPr>
            <p:cNvPr id="20" name="TextBox 7"/>
            <p:cNvSpPr txBox="1"/>
            <p:nvPr/>
          </p:nvSpPr>
          <p:spPr>
            <a:xfrm>
              <a:off x="1001513" y="-2"/>
              <a:ext cx="4709751" cy="1529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Министерство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экономического развития и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внешних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связей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Амурской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области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</p:txBody>
        </p:sp>
        <p:pic>
          <p:nvPicPr>
            <p:cNvPr id="21" name="Picture 8"/>
            <p:cNvPicPr>
              <a:picLocks noChangeAspect="1"/>
            </p:cNvPicPr>
            <p:nvPr/>
          </p:nvPicPr>
          <p:blipFill>
            <a:blip r:embed="rId10"/>
            <a:srcRect l="7984" t="22087" r="66655" b="16806"/>
            <a:stretch>
              <a:fillRect/>
            </a:stretch>
          </p:blipFill>
          <p:spPr>
            <a:xfrm>
              <a:off x="-418826" y="-2"/>
              <a:ext cx="1215421" cy="1868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12290" y="-37611"/>
            <a:ext cx="5694019" cy="56940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3468203"/>
            <a:ext cx="1011876" cy="10118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5371305"/>
            <a:ext cx="1011876" cy="10118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93525" y="9177178"/>
            <a:ext cx="715691" cy="7156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28700" y="8331837"/>
            <a:ext cx="845341" cy="8453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979188" y="3468240"/>
            <a:ext cx="1011839" cy="1011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79188" y="5464772"/>
            <a:ext cx="1011876" cy="101187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095375"/>
            <a:ext cx="13188205" cy="1409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0"/>
              </a:lnSpc>
            </a:pPr>
            <a:r>
              <a:rPr lang="en-US" sz="5149">
                <a:solidFill>
                  <a:srgbClr val="322680"/>
                </a:solidFill>
                <a:latin typeface="Clear Sans Bold"/>
              </a:rPr>
              <a:t>Субсидия начинающим субъектам МСП и самозанятым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68517" y="3579958"/>
            <a:ext cx="3879244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en-US" sz="2884" spc="57" dirty="0" err="1">
                <a:solidFill>
                  <a:srgbClr val="322680"/>
                </a:solidFill>
                <a:latin typeface="Clear Sans Bold"/>
              </a:rPr>
              <a:t>Размер</a:t>
            </a:r>
            <a:r>
              <a:rPr lang="en-US" sz="2884" spc="5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884" spc="57" dirty="0" err="1">
                <a:solidFill>
                  <a:srgbClr val="322680"/>
                </a:solidFill>
                <a:latin typeface="Clear Sans Bold"/>
              </a:rPr>
              <a:t>субсидии</a:t>
            </a:r>
            <a:r>
              <a:rPr lang="en-US" sz="2884" spc="57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218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до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500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тыс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.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рублей</a:t>
            </a:r>
            <a:endParaRPr lang="en-US" sz="2979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68517" y="5493347"/>
            <a:ext cx="5451978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0"/>
              </a:lnSpc>
            </a:pPr>
            <a:r>
              <a:rPr lang="en-US" sz="2879" spc="57" dirty="0" err="1">
                <a:solidFill>
                  <a:srgbClr val="322680"/>
                </a:solidFill>
                <a:latin typeface="Clear Sans Bold"/>
              </a:rPr>
              <a:t>Грант</a:t>
            </a:r>
            <a:r>
              <a:rPr lang="en-US" sz="2879" spc="57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218"/>
              </a:lnSpc>
            </a:pP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90%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на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реализацию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проекта</a:t>
            </a:r>
            <a:endParaRPr lang="en-US" sz="2979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0" y="5502872"/>
            <a:ext cx="7726899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Показатель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результативности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218"/>
              </a:lnSpc>
            </a:pP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-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осуществление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предпринимательской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деятельности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не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менее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3-х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лет</a:t>
            </a:r>
            <a:endParaRPr lang="en-US" sz="2979" spc="59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3218"/>
              </a:lnSpc>
            </a:pP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-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сохранение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(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увеличение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)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числа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занятых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работников</a:t>
            </a:r>
            <a:endParaRPr lang="en-US" sz="2979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44000" y="3506303"/>
            <a:ext cx="7966070" cy="160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Получатели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: </a:t>
            </a:r>
          </a:p>
          <a:p>
            <a:pPr>
              <a:lnSpc>
                <a:spcPts val="3218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впервые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зарегистрировавшиеся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и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действующие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менее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1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года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субъекты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МСП,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самозанятые</a:t>
            </a:r>
            <a:endParaRPr lang="en-US" sz="2979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040576" y="8461279"/>
            <a:ext cx="14830323" cy="715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6"/>
              </a:lnSpc>
            </a:pPr>
            <a:r>
              <a:rPr lang="en-US" sz="2700" spc="54">
                <a:solidFill>
                  <a:srgbClr val="322680"/>
                </a:solidFill>
                <a:latin typeface="Clear Sans Bold Italics"/>
              </a:rPr>
              <a:t>Информация о конкурсах:</a:t>
            </a:r>
          </a:p>
          <a:p>
            <a:pPr>
              <a:lnSpc>
                <a:spcPts val="2700"/>
              </a:lnSpc>
            </a:pPr>
            <a:r>
              <a:rPr lang="en-US" sz="2500" spc="50">
                <a:solidFill>
                  <a:srgbClr val="322680"/>
                </a:solidFill>
                <a:latin typeface="Clear Sans Regular Italics"/>
              </a:rPr>
              <a:t>сайты муниципальных образований Амурской области, портал амурбизнес.рф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40576" y="9435355"/>
            <a:ext cx="13900902" cy="299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9"/>
              </a:lnSpc>
            </a:pPr>
            <a:r>
              <a:rPr lang="en-US" sz="2184" spc="43">
                <a:solidFill>
                  <a:srgbClr val="322680"/>
                </a:solidFill>
                <a:latin typeface="Clear Sans Bold Italics"/>
              </a:rPr>
              <a:t>НПА: Постановление Правительства Амурской области от 25.09.2013 №445 (Приложение № 6)</a:t>
            </a:r>
          </a:p>
        </p:txBody>
      </p:sp>
      <p:grpSp>
        <p:nvGrpSpPr>
          <p:cNvPr id="19" name="Group 6"/>
          <p:cNvGrpSpPr/>
          <p:nvPr/>
        </p:nvGrpSpPr>
        <p:grpSpPr>
          <a:xfrm>
            <a:off x="13944601" y="317954"/>
            <a:ext cx="4227540" cy="762000"/>
            <a:chOff x="-418826" y="-2"/>
            <a:chExt cx="6130090" cy="1868781"/>
          </a:xfrm>
        </p:grpSpPr>
        <p:sp>
          <p:nvSpPr>
            <p:cNvPr id="20" name="TextBox 7"/>
            <p:cNvSpPr txBox="1"/>
            <p:nvPr/>
          </p:nvSpPr>
          <p:spPr>
            <a:xfrm>
              <a:off x="1001513" y="-2"/>
              <a:ext cx="4709751" cy="1529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Министерство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экономического развития и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внешних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связей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Амурской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области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</p:txBody>
        </p:sp>
        <p:pic>
          <p:nvPicPr>
            <p:cNvPr id="21" name="Picture 8"/>
            <p:cNvPicPr>
              <a:picLocks noChangeAspect="1"/>
            </p:cNvPicPr>
            <p:nvPr/>
          </p:nvPicPr>
          <p:blipFill>
            <a:blip r:embed="rId10"/>
            <a:srcRect l="7984" t="22087" r="66655" b="16806"/>
            <a:stretch>
              <a:fillRect/>
            </a:stretch>
          </p:blipFill>
          <p:spPr>
            <a:xfrm>
              <a:off x="-418826" y="-2"/>
              <a:ext cx="1215421" cy="1868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12290" y="-37611"/>
            <a:ext cx="5694019" cy="56940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3468203"/>
            <a:ext cx="1011876" cy="10118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5464772"/>
            <a:ext cx="1011876" cy="10118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93525" y="9177178"/>
            <a:ext cx="715691" cy="7156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28700" y="8331837"/>
            <a:ext cx="845341" cy="8453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979188" y="3468240"/>
            <a:ext cx="1011839" cy="1011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79188" y="5464772"/>
            <a:ext cx="1011876" cy="101187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038225"/>
            <a:ext cx="1458032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79"/>
              </a:lnSpc>
            </a:pPr>
            <a:r>
              <a:rPr lang="en-US" sz="5149">
                <a:solidFill>
                  <a:srgbClr val="322680"/>
                </a:solidFill>
                <a:latin typeface="Clear Sans Bold"/>
              </a:rPr>
              <a:t>Субсидия на уплату процента по кредитам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68517" y="3579958"/>
            <a:ext cx="3879244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en-US" sz="2884" spc="57" dirty="0" err="1">
                <a:solidFill>
                  <a:srgbClr val="322680"/>
                </a:solidFill>
                <a:latin typeface="Clear Sans Bold"/>
              </a:rPr>
              <a:t>Размер</a:t>
            </a:r>
            <a:r>
              <a:rPr lang="en-US" sz="2884" spc="5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884" spc="57" dirty="0" err="1">
                <a:solidFill>
                  <a:srgbClr val="322680"/>
                </a:solidFill>
                <a:latin typeface="Clear Sans Bold"/>
              </a:rPr>
              <a:t>субсидии</a:t>
            </a:r>
            <a:r>
              <a:rPr lang="en-US" sz="2884" spc="57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115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до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3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млн</a:t>
            </a:r>
            <a:r>
              <a:rPr lang="ru-RU" sz="2979" spc="59" dirty="0">
                <a:solidFill>
                  <a:srgbClr val="322680"/>
                </a:solidFill>
                <a:latin typeface="Clear Sans Regular"/>
              </a:rPr>
              <a:t>.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рублей</a:t>
            </a:r>
            <a:endParaRPr lang="en-US" sz="2979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68517" y="5493347"/>
            <a:ext cx="5710671" cy="1577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0"/>
              </a:lnSpc>
            </a:pPr>
            <a:r>
              <a:rPr lang="en-US" sz="2879" spc="57" dirty="0" err="1">
                <a:solidFill>
                  <a:srgbClr val="322680"/>
                </a:solidFill>
                <a:latin typeface="Clear Sans Bold"/>
              </a:rPr>
              <a:t>Компенсация</a:t>
            </a:r>
            <a:r>
              <a:rPr lang="en-US" sz="2879" spc="57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115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уплаченного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процента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по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кредиту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,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взятому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в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российской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кредитной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организации</a:t>
            </a:r>
            <a:endParaRPr lang="en-US" sz="2979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0" y="5502872"/>
            <a:ext cx="7726899" cy="1207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Показатель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результативности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115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сохранение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(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увеличение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)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числа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занятых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работников</a:t>
            </a:r>
            <a:endParaRPr lang="en-US" sz="2979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44000" y="3506303"/>
            <a:ext cx="7966070" cy="807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Получатели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: </a:t>
            </a:r>
          </a:p>
          <a:p>
            <a:pPr>
              <a:lnSpc>
                <a:spcPts val="3115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субъекты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МСП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40576" y="8461279"/>
            <a:ext cx="14830323" cy="715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6"/>
              </a:lnSpc>
            </a:pPr>
            <a:r>
              <a:rPr lang="en-US" sz="2700" spc="54">
                <a:solidFill>
                  <a:srgbClr val="322680"/>
                </a:solidFill>
                <a:latin typeface="Clear Sans Bold Italics"/>
              </a:rPr>
              <a:t>Информация о конкурсах:</a:t>
            </a:r>
          </a:p>
          <a:p>
            <a:pPr>
              <a:lnSpc>
                <a:spcPts val="2700"/>
              </a:lnSpc>
            </a:pPr>
            <a:r>
              <a:rPr lang="en-US" sz="2500" spc="50">
                <a:solidFill>
                  <a:srgbClr val="322680"/>
                </a:solidFill>
                <a:latin typeface="Clear Sans Regular Italics"/>
              </a:rPr>
              <a:t>сайты муниципальных образований Амурской области, портал амурбизнес.рф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40576" y="9435355"/>
            <a:ext cx="13900902" cy="299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9"/>
              </a:lnSpc>
            </a:pPr>
            <a:r>
              <a:rPr lang="en-US" sz="2184" spc="43">
                <a:solidFill>
                  <a:srgbClr val="322680"/>
                </a:solidFill>
                <a:latin typeface="Clear Sans Bold Italics"/>
              </a:rPr>
              <a:t>НПА: Постановление Правительства Амурской области от 25.09.2013 №445 (Приложение № 6)</a:t>
            </a:r>
          </a:p>
        </p:txBody>
      </p:sp>
      <p:grpSp>
        <p:nvGrpSpPr>
          <p:cNvPr id="16" name="Group 6"/>
          <p:cNvGrpSpPr/>
          <p:nvPr/>
        </p:nvGrpSpPr>
        <p:grpSpPr>
          <a:xfrm>
            <a:off x="13944601" y="317954"/>
            <a:ext cx="4227540" cy="762000"/>
            <a:chOff x="-418826" y="-2"/>
            <a:chExt cx="6130090" cy="1868781"/>
          </a:xfrm>
        </p:grpSpPr>
        <p:sp>
          <p:nvSpPr>
            <p:cNvPr id="17" name="TextBox 7"/>
            <p:cNvSpPr txBox="1"/>
            <p:nvPr/>
          </p:nvSpPr>
          <p:spPr>
            <a:xfrm>
              <a:off x="1001513" y="-2"/>
              <a:ext cx="4709751" cy="1529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Министерство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экономического развития и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внешних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связей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Амурской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области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</p:txBody>
        </p:sp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10"/>
            <a:srcRect l="7984" t="22087" r="66655" b="16806"/>
            <a:stretch>
              <a:fillRect/>
            </a:stretch>
          </p:blipFill>
          <p:spPr>
            <a:xfrm>
              <a:off x="-418826" y="-2"/>
              <a:ext cx="1215421" cy="1868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12290" y="-37611"/>
            <a:ext cx="5694019" cy="56940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3468203"/>
            <a:ext cx="1011876" cy="10118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83351" y="5246095"/>
            <a:ext cx="1011876" cy="10118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93525" y="9177178"/>
            <a:ext cx="715691" cy="7156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28700" y="8331837"/>
            <a:ext cx="845341" cy="8453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979188" y="3468240"/>
            <a:ext cx="1011839" cy="1011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79188" y="6301940"/>
            <a:ext cx="1011876" cy="101187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038225"/>
            <a:ext cx="14580326" cy="155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79"/>
              </a:lnSpc>
            </a:pPr>
            <a:r>
              <a:rPr lang="ru-RU" sz="5149" dirty="0" smtClean="0">
                <a:solidFill>
                  <a:srgbClr val="322680"/>
                </a:solidFill>
                <a:latin typeface="Clear Sans Bold"/>
              </a:rPr>
              <a:t>Грант </a:t>
            </a:r>
            <a:r>
              <a:rPr lang="en-US" sz="5149" dirty="0" err="1">
                <a:solidFill>
                  <a:srgbClr val="322680"/>
                </a:solidFill>
                <a:latin typeface="Clear Sans Bold"/>
              </a:rPr>
              <a:t>субъектам</a:t>
            </a:r>
            <a:r>
              <a:rPr lang="en-US" sz="5149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ru-RU" sz="5149" dirty="0">
                <a:solidFill>
                  <a:srgbClr val="322680"/>
                </a:solidFill>
                <a:latin typeface="Clear Sans Bold"/>
              </a:rPr>
              <a:t>МСП – производителям продуктов </a:t>
            </a:r>
            <a:r>
              <a:rPr lang="ru-RU" sz="5149" dirty="0" smtClean="0">
                <a:solidFill>
                  <a:srgbClr val="322680"/>
                </a:solidFill>
                <a:latin typeface="Clear Sans Bold"/>
              </a:rPr>
              <a:t>питания</a:t>
            </a:r>
            <a:endParaRPr lang="en-US" sz="5149" dirty="0">
              <a:solidFill>
                <a:srgbClr val="322680"/>
              </a:solidFill>
              <a:latin typeface="Clear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68517" y="3579958"/>
            <a:ext cx="3879244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en-US" sz="2884" spc="57" dirty="0" err="1">
                <a:solidFill>
                  <a:srgbClr val="322680"/>
                </a:solidFill>
                <a:latin typeface="Clear Sans Bold"/>
              </a:rPr>
              <a:t>Размер</a:t>
            </a:r>
            <a:r>
              <a:rPr lang="en-US" sz="2884" spc="5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884" spc="57" dirty="0" err="1">
                <a:solidFill>
                  <a:srgbClr val="322680"/>
                </a:solidFill>
                <a:latin typeface="Clear Sans Bold"/>
              </a:rPr>
              <a:t>субсидии</a:t>
            </a:r>
            <a:r>
              <a:rPr lang="en-US" sz="2884" spc="57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115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до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3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млн</a:t>
            </a:r>
            <a:r>
              <a:rPr lang="ru-RU" sz="2979" spc="59" dirty="0">
                <a:solidFill>
                  <a:srgbClr val="322680"/>
                </a:solidFill>
                <a:latin typeface="Clear Sans Regular"/>
              </a:rPr>
              <a:t>.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рублей</a:t>
            </a:r>
            <a:endParaRPr lang="en-US" sz="2979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48163" y="4838701"/>
            <a:ext cx="5831025" cy="2782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0"/>
              </a:lnSpc>
            </a:pPr>
            <a:endParaRPr lang="ru-RU" sz="2879" spc="57" dirty="0" smtClean="0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ts val="3110"/>
              </a:lnSpc>
            </a:pPr>
            <a:r>
              <a:rPr lang="ru-RU" sz="2879" spc="57" dirty="0" smtClean="0">
                <a:solidFill>
                  <a:srgbClr val="322680"/>
                </a:solidFill>
                <a:latin typeface="Clear Sans Bold"/>
              </a:rPr>
              <a:t>Грант</a:t>
            </a:r>
            <a:r>
              <a:rPr lang="en-US" sz="2879" spc="57" dirty="0" smtClean="0">
                <a:solidFill>
                  <a:srgbClr val="322680"/>
                </a:solidFill>
                <a:latin typeface="Clear Sans Bold"/>
              </a:rPr>
              <a:t>:</a:t>
            </a:r>
            <a:endParaRPr lang="en-US" sz="2879" spc="57" dirty="0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ts val="3115"/>
              </a:lnSpc>
            </a:pPr>
            <a:r>
              <a:rPr lang="ru-RU" sz="2979" spc="59" dirty="0">
                <a:solidFill>
                  <a:srgbClr val="322680"/>
                </a:solidFill>
                <a:latin typeface="Clear Sans Regular"/>
              </a:rPr>
              <a:t>п</a:t>
            </a:r>
            <a:r>
              <a:rPr lang="ru-RU" sz="2979" spc="59" dirty="0" smtClean="0">
                <a:solidFill>
                  <a:srgbClr val="322680"/>
                </a:solidFill>
                <a:latin typeface="Clear Sans Regular"/>
              </a:rPr>
              <a:t>риобретение оборудования и комплектующих; программного обеспечения; оплата первоначального взноса по договору лизинга</a:t>
            </a:r>
            <a:endParaRPr lang="en-US" sz="2979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0" y="5502872"/>
            <a:ext cx="7726899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endParaRPr lang="ru-RU" sz="2979" spc="59" dirty="0" smtClean="0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ts val="3218"/>
              </a:lnSpc>
            </a:pPr>
            <a:endParaRPr lang="ru-RU" sz="2979" spc="59" dirty="0" smtClean="0">
              <a:solidFill>
                <a:srgbClr val="322680"/>
              </a:solidFill>
              <a:latin typeface="Clear Sans Bold"/>
            </a:endParaRPr>
          </a:p>
          <a:p>
            <a:pPr>
              <a:lnSpc>
                <a:spcPts val="3218"/>
              </a:lnSpc>
            </a:pPr>
            <a:r>
              <a:rPr lang="en-US" sz="2979" spc="59" dirty="0" err="1" smtClean="0">
                <a:solidFill>
                  <a:srgbClr val="322680"/>
                </a:solidFill>
                <a:latin typeface="Clear Sans Bold"/>
              </a:rPr>
              <a:t>Показатель</a:t>
            </a:r>
            <a:r>
              <a:rPr lang="en-US" sz="2979" spc="59" dirty="0" smtClean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результативности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 marL="457200" indent="-457200">
              <a:lnSpc>
                <a:spcPts val="3115"/>
              </a:lnSpc>
              <a:buFontTx/>
              <a:buChar char="-"/>
            </a:pPr>
            <a:r>
              <a:rPr lang="en-US" sz="2979" spc="59" dirty="0" err="1" smtClean="0">
                <a:solidFill>
                  <a:srgbClr val="322680"/>
                </a:solidFill>
                <a:latin typeface="Clear Sans Regular"/>
              </a:rPr>
              <a:t>сохранение</a:t>
            </a:r>
            <a:r>
              <a:rPr lang="en-US" sz="2979" spc="59" dirty="0" smtClean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ru-RU" sz="2979" spc="59" dirty="0" smtClean="0">
                <a:solidFill>
                  <a:srgbClr val="322680"/>
                </a:solidFill>
                <a:latin typeface="Clear Sans Regular"/>
              </a:rPr>
              <a:t>ч</a:t>
            </a:r>
            <a:r>
              <a:rPr lang="en-US" sz="2979" spc="59" dirty="0" err="1" smtClean="0">
                <a:solidFill>
                  <a:srgbClr val="322680"/>
                </a:solidFill>
                <a:latin typeface="Clear Sans Regular"/>
              </a:rPr>
              <a:t>исл</a:t>
            </a:r>
            <a:r>
              <a:rPr lang="ru-RU" sz="2979" spc="59" dirty="0" err="1" smtClean="0">
                <a:solidFill>
                  <a:srgbClr val="322680"/>
                </a:solidFill>
                <a:latin typeface="Clear Sans Regular"/>
              </a:rPr>
              <a:t>енности</a:t>
            </a:r>
            <a:r>
              <a:rPr lang="en-US" sz="2979" spc="59" dirty="0" smtClean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err="1" smtClean="0">
                <a:solidFill>
                  <a:srgbClr val="322680"/>
                </a:solidFill>
                <a:latin typeface="Clear Sans Regular"/>
              </a:rPr>
              <a:t>работников</a:t>
            </a:r>
            <a:r>
              <a:rPr lang="ru-RU" sz="2979" spc="59" dirty="0" smtClean="0">
                <a:solidFill>
                  <a:srgbClr val="322680"/>
                </a:solidFill>
                <a:latin typeface="Clear Sans Regular"/>
              </a:rPr>
              <a:t>;</a:t>
            </a:r>
          </a:p>
          <a:p>
            <a:pPr marL="457200" indent="-457200">
              <a:lnSpc>
                <a:spcPts val="3115"/>
              </a:lnSpc>
              <a:buFontTx/>
              <a:buChar char="-"/>
            </a:pPr>
            <a:r>
              <a:rPr lang="ru-RU" sz="2979" spc="59" dirty="0">
                <a:solidFill>
                  <a:srgbClr val="322680"/>
                </a:solidFill>
                <a:latin typeface="Clear Sans Regular"/>
              </a:rPr>
              <a:t>с</a:t>
            </a:r>
            <a:r>
              <a:rPr lang="ru-RU" sz="2979" spc="59" dirty="0" smtClean="0">
                <a:solidFill>
                  <a:srgbClr val="322680"/>
                </a:solidFill>
                <a:latin typeface="Clear Sans Regular"/>
              </a:rPr>
              <a:t>охранение уровня заработной платы</a:t>
            </a:r>
            <a:endParaRPr lang="en-US" sz="2979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44000" y="3506303"/>
            <a:ext cx="7966070" cy="2795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Получатели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: </a:t>
            </a:r>
          </a:p>
          <a:p>
            <a:pPr>
              <a:lnSpc>
                <a:spcPts val="3115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Regular"/>
              </a:rPr>
              <a:t>субъекты</a:t>
            </a:r>
            <a:r>
              <a:rPr lang="en-US" sz="2979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979" spc="59" dirty="0" smtClean="0">
                <a:solidFill>
                  <a:srgbClr val="322680"/>
                </a:solidFill>
                <a:latin typeface="Clear Sans Regular"/>
              </a:rPr>
              <a:t>МСП</a:t>
            </a:r>
            <a:r>
              <a:rPr lang="ru-RU" sz="2979" spc="59" dirty="0" smtClean="0">
                <a:solidFill>
                  <a:srgbClr val="322680"/>
                </a:solidFill>
                <a:latin typeface="Clear Sans Regular"/>
              </a:rPr>
              <a:t> (микро- и малые), осуществляющие деятельность в соответствии с ОКВЭД 10 «Производство пищевых продуктов» </a:t>
            </a:r>
            <a:r>
              <a:rPr lang="ru-RU" sz="2600" spc="59" dirty="0" smtClean="0">
                <a:solidFill>
                  <a:srgbClr val="322680"/>
                </a:solidFill>
                <a:latin typeface="Clear Sans Regular"/>
              </a:rPr>
              <a:t>(за исключение ОКВЭД 10.4, 10.8, 10.9)</a:t>
            </a:r>
          </a:p>
          <a:p>
            <a:pPr>
              <a:lnSpc>
                <a:spcPts val="3115"/>
              </a:lnSpc>
            </a:pPr>
            <a:endParaRPr lang="en-US" sz="2979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040576" y="8461279"/>
            <a:ext cx="14830323" cy="715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6"/>
              </a:lnSpc>
            </a:pPr>
            <a:r>
              <a:rPr lang="en-US" sz="2700" spc="54" dirty="0" err="1">
                <a:solidFill>
                  <a:srgbClr val="322680"/>
                </a:solidFill>
                <a:latin typeface="Clear Sans Bold Italics"/>
              </a:rPr>
              <a:t>Информация</a:t>
            </a:r>
            <a:r>
              <a:rPr lang="en-US" sz="2700" spc="54" dirty="0">
                <a:solidFill>
                  <a:srgbClr val="322680"/>
                </a:solidFill>
                <a:latin typeface="Clear Sans Bold Italics"/>
              </a:rPr>
              <a:t> о </a:t>
            </a:r>
            <a:r>
              <a:rPr lang="en-US" sz="2700" spc="54" dirty="0" err="1">
                <a:solidFill>
                  <a:srgbClr val="322680"/>
                </a:solidFill>
                <a:latin typeface="Clear Sans Bold Italics"/>
              </a:rPr>
              <a:t>конкурсах</a:t>
            </a:r>
            <a:r>
              <a:rPr lang="en-US" sz="2700" spc="54" dirty="0">
                <a:solidFill>
                  <a:srgbClr val="322680"/>
                </a:solidFill>
                <a:latin typeface="Clear Sans Bold Italics"/>
              </a:rPr>
              <a:t>:</a:t>
            </a:r>
          </a:p>
          <a:p>
            <a:pPr>
              <a:lnSpc>
                <a:spcPts val="2700"/>
              </a:lnSpc>
            </a:pPr>
            <a:r>
              <a:rPr lang="en-US" sz="2500" spc="50" dirty="0" err="1">
                <a:solidFill>
                  <a:srgbClr val="322680"/>
                </a:solidFill>
                <a:latin typeface="Clear Sans Regular Italics"/>
              </a:rPr>
              <a:t>сайты</a:t>
            </a:r>
            <a:r>
              <a:rPr lang="en-US" sz="2500" spc="50" dirty="0">
                <a:solidFill>
                  <a:srgbClr val="322680"/>
                </a:solidFill>
                <a:latin typeface="Clear Sans Regular Italics"/>
              </a:rPr>
              <a:t> </a:t>
            </a:r>
            <a:r>
              <a:rPr lang="en-US" sz="2500" spc="50" dirty="0" err="1">
                <a:solidFill>
                  <a:srgbClr val="322680"/>
                </a:solidFill>
                <a:latin typeface="Clear Sans Regular Italics"/>
              </a:rPr>
              <a:t>муниципальных</a:t>
            </a:r>
            <a:r>
              <a:rPr lang="en-US" sz="2500" spc="50" dirty="0">
                <a:solidFill>
                  <a:srgbClr val="322680"/>
                </a:solidFill>
                <a:latin typeface="Clear Sans Regular Italics"/>
              </a:rPr>
              <a:t> </a:t>
            </a:r>
            <a:r>
              <a:rPr lang="en-US" sz="2500" spc="50" dirty="0" err="1">
                <a:solidFill>
                  <a:srgbClr val="322680"/>
                </a:solidFill>
                <a:latin typeface="Clear Sans Regular Italics"/>
              </a:rPr>
              <a:t>образований</a:t>
            </a:r>
            <a:r>
              <a:rPr lang="en-US" sz="2500" spc="50" dirty="0">
                <a:solidFill>
                  <a:srgbClr val="322680"/>
                </a:solidFill>
                <a:latin typeface="Clear Sans Regular Italics"/>
              </a:rPr>
              <a:t> </a:t>
            </a:r>
            <a:r>
              <a:rPr lang="en-US" sz="2500" spc="50" dirty="0" err="1">
                <a:solidFill>
                  <a:srgbClr val="322680"/>
                </a:solidFill>
                <a:latin typeface="Clear Sans Regular Italics"/>
              </a:rPr>
              <a:t>Амурской</a:t>
            </a:r>
            <a:r>
              <a:rPr lang="en-US" sz="2500" spc="50" dirty="0">
                <a:solidFill>
                  <a:srgbClr val="322680"/>
                </a:solidFill>
                <a:latin typeface="Clear Sans Regular Italics"/>
              </a:rPr>
              <a:t> </a:t>
            </a:r>
            <a:r>
              <a:rPr lang="en-US" sz="2500" spc="50" dirty="0" err="1">
                <a:solidFill>
                  <a:srgbClr val="322680"/>
                </a:solidFill>
                <a:latin typeface="Clear Sans Regular Italics"/>
              </a:rPr>
              <a:t>области</a:t>
            </a:r>
            <a:r>
              <a:rPr lang="en-US" sz="2500" spc="50" dirty="0">
                <a:solidFill>
                  <a:srgbClr val="322680"/>
                </a:solidFill>
                <a:latin typeface="Clear Sans Regular Italics"/>
              </a:rPr>
              <a:t>, </a:t>
            </a:r>
            <a:r>
              <a:rPr lang="en-US" sz="2500" spc="50" dirty="0" err="1">
                <a:solidFill>
                  <a:srgbClr val="322680"/>
                </a:solidFill>
                <a:latin typeface="Clear Sans Regular Italics"/>
              </a:rPr>
              <a:t>портал</a:t>
            </a:r>
            <a:r>
              <a:rPr lang="en-US" sz="2500" spc="50" dirty="0">
                <a:solidFill>
                  <a:srgbClr val="322680"/>
                </a:solidFill>
                <a:latin typeface="Clear Sans Regular Italics"/>
              </a:rPr>
              <a:t> </a:t>
            </a:r>
            <a:r>
              <a:rPr lang="en-US" sz="2500" spc="50" dirty="0" err="1">
                <a:solidFill>
                  <a:srgbClr val="322680"/>
                </a:solidFill>
                <a:latin typeface="Clear Sans Regular Italics"/>
              </a:rPr>
              <a:t>амурбизнес.рф</a:t>
            </a:r>
            <a:endParaRPr lang="en-US" sz="2500" spc="50" dirty="0">
              <a:solidFill>
                <a:srgbClr val="322680"/>
              </a:solidFill>
              <a:latin typeface="Clear Sans Regular Itali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073558" y="9371748"/>
            <a:ext cx="13900902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9"/>
              </a:lnSpc>
            </a:pPr>
            <a:r>
              <a:rPr lang="en-US" sz="2184" spc="43" dirty="0">
                <a:solidFill>
                  <a:srgbClr val="322680"/>
                </a:solidFill>
                <a:latin typeface="Clear Sans Bold Italics"/>
              </a:rPr>
              <a:t>НПА: </a:t>
            </a:r>
            <a:r>
              <a:rPr lang="ru-RU" sz="2184" spc="43" dirty="0" smtClean="0">
                <a:solidFill>
                  <a:srgbClr val="322680"/>
                </a:solidFill>
                <a:latin typeface="Clear Sans Bold Italics"/>
              </a:rPr>
              <a:t>проект постановления </a:t>
            </a:r>
            <a:r>
              <a:rPr lang="en-US" sz="2184" spc="43" dirty="0" err="1" smtClean="0">
                <a:solidFill>
                  <a:srgbClr val="322680"/>
                </a:solidFill>
                <a:latin typeface="Clear Sans Bold Italics"/>
              </a:rPr>
              <a:t>Правительства</a:t>
            </a:r>
            <a:r>
              <a:rPr lang="en-US" sz="2184" spc="43" dirty="0" smtClean="0">
                <a:solidFill>
                  <a:srgbClr val="322680"/>
                </a:solidFill>
                <a:latin typeface="Clear Sans Bold Italics"/>
              </a:rPr>
              <a:t> </a:t>
            </a:r>
            <a:r>
              <a:rPr lang="en-US" sz="2184" spc="43" dirty="0" err="1">
                <a:solidFill>
                  <a:srgbClr val="322680"/>
                </a:solidFill>
                <a:latin typeface="Clear Sans Bold Italics"/>
              </a:rPr>
              <a:t>Амурской</a:t>
            </a:r>
            <a:r>
              <a:rPr lang="en-US" sz="2184" spc="43" dirty="0">
                <a:solidFill>
                  <a:srgbClr val="322680"/>
                </a:solidFill>
                <a:latin typeface="Clear Sans Bold Italics"/>
              </a:rPr>
              <a:t> </a:t>
            </a:r>
            <a:r>
              <a:rPr lang="en-US" sz="2184" spc="43" dirty="0" err="1">
                <a:solidFill>
                  <a:srgbClr val="322680"/>
                </a:solidFill>
                <a:latin typeface="Clear Sans Bold Italics"/>
              </a:rPr>
              <a:t>области</a:t>
            </a:r>
            <a:r>
              <a:rPr lang="en-US" sz="2184" spc="43" dirty="0">
                <a:solidFill>
                  <a:srgbClr val="322680"/>
                </a:solidFill>
                <a:latin typeface="Clear Sans Bold Italics"/>
              </a:rPr>
              <a:t> </a:t>
            </a:r>
          </a:p>
        </p:txBody>
      </p:sp>
      <p:grpSp>
        <p:nvGrpSpPr>
          <p:cNvPr id="16" name="Group 6"/>
          <p:cNvGrpSpPr/>
          <p:nvPr/>
        </p:nvGrpSpPr>
        <p:grpSpPr>
          <a:xfrm>
            <a:off x="13944601" y="317954"/>
            <a:ext cx="4227540" cy="762000"/>
            <a:chOff x="-418826" y="-2"/>
            <a:chExt cx="6130090" cy="1868781"/>
          </a:xfrm>
        </p:grpSpPr>
        <p:sp>
          <p:nvSpPr>
            <p:cNvPr id="17" name="TextBox 7"/>
            <p:cNvSpPr txBox="1"/>
            <p:nvPr/>
          </p:nvSpPr>
          <p:spPr>
            <a:xfrm>
              <a:off x="1001513" y="-2"/>
              <a:ext cx="4709751" cy="1529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Министерство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экономического развития и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внешних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связей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Амурской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области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</p:txBody>
        </p:sp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10"/>
            <a:srcRect l="7984" t="22087" r="66655" b="16806"/>
            <a:stretch>
              <a:fillRect/>
            </a:stretch>
          </p:blipFill>
          <p:spPr>
            <a:xfrm>
              <a:off x="-418826" y="-2"/>
              <a:ext cx="1215421" cy="1868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0511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12290" y="-37611"/>
            <a:ext cx="5694019" cy="56940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2549758"/>
            <a:ext cx="1011876" cy="10118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4268036"/>
            <a:ext cx="1011876" cy="10118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93525" y="9177178"/>
            <a:ext cx="715691" cy="7156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28700" y="8331837"/>
            <a:ext cx="845341" cy="8453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979224" y="2549794"/>
            <a:ext cx="1011839" cy="1011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79224" y="4268036"/>
            <a:ext cx="1011876" cy="101187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038225"/>
            <a:ext cx="1458032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79"/>
              </a:lnSpc>
            </a:pPr>
            <a:r>
              <a:rPr lang="en-US" sz="5149">
                <a:solidFill>
                  <a:srgbClr val="322680"/>
                </a:solidFill>
                <a:latin typeface="Clear Sans Bold"/>
              </a:rPr>
              <a:t>Субсидия социальным предпринимателям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68517" y="2671764"/>
            <a:ext cx="474221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en-US" sz="2884" spc="57" dirty="0" err="1">
                <a:solidFill>
                  <a:srgbClr val="322680"/>
                </a:solidFill>
                <a:latin typeface="Clear Sans Bold"/>
              </a:rPr>
              <a:t>Размер</a:t>
            </a:r>
            <a:r>
              <a:rPr lang="en-US" sz="2884" spc="57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884" spc="57" dirty="0" err="1">
                <a:solidFill>
                  <a:srgbClr val="322680"/>
                </a:solidFill>
                <a:latin typeface="Clear Sans Bold"/>
              </a:rPr>
              <a:t>субсидии</a:t>
            </a:r>
            <a:r>
              <a:rPr lang="en-US" sz="2884" spc="57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115"/>
              </a:lnSpc>
            </a:pPr>
            <a:r>
              <a:rPr lang="en-US" sz="2800" spc="59" dirty="0" err="1">
                <a:solidFill>
                  <a:srgbClr val="322680"/>
                </a:solidFill>
                <a:latin typeface="Clear Sans Regular"/>
              </a:rPr>
              <a:t>от</a:t>
            </a:r>
            <a:r>
              <a:rPr lang="en-US" sz="2800" spc="59" dirty="0">
                <a:solidFill>
                  <a:srgbClr val="322680"/>
                </a:solidFill>
                <a:latin typeface="Clear Sans Regular"/>
              </a:rPr>
              <a:t> 100 </a:t>
            </a:r>
            <a:r>
              <a:rPr lang="en-US" sz="2800" spc="59" dirty="0" err="1">
                <a:solidFill>
                  <a:srgbClr val="322680"/>
                </a:solidFill>
                <a:latin typeface="Clear Sans Regular"/>
              </a:rPr>
              <a:t>до</a:t>
            </a:r>
            <a:r>
              <a:rPr lang="en-US" sz="2800" spc="59" dirty="0">
                <a:solidFill>
                  <a:srgbClr val="322680"/>
                </a:solidFill>
                <a:latin typeface="Clear Sans Regular"/>
              </a:rPr>
              <a:t> 500 </a:t>
            </a:r>
            <a:r>
              <a:rPr lang="en-US" sz="2800" spc="59" dirty="0" err="1">
                <a:solidFill>
                  <a:srgbClr val="322680"/>
                </a:solidFill>
                <a:latin typeface="Clear Sans Regular"/>
              </a:rPr>
              <a:t>тыс</a:t>
            </a:r>
            <a:r>
              <a:rPr lang="en-US" sz="2800" spc="59" dirty="0">
                <a:solidFill>
                  <a:srgbClr val="322680"/>
                </a:solidFill>
                <a:latin typeface="Clear Sans Regular"/>
              </a:rPr>
              <a:t>. </a:t>
            </a:r>
            <a:r>
              <a:rPr lang="en-US" sz="2800" spc="59" dirty="0" err="1">
                <a:solidFill>
                  <a:srgbClr val="322680"/>
                </a:solidFill>
                <a:latin typeface="Clear Sans Regular"/>
              </a:rPr>
              <a:t>рублей</a:t>
            </a:r>
            <a:endParaRPr lang="en-US" sz="2800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68516" y="4296611"/>
            <a:ext cx="5961083" cy="3975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0"/>
              </a:lnSpc>
            </a:pPr>
            <a:r>
              <a:rPr lang="en-US" sz="2879" spc="57" dirty="0" err="1">
                <a:solidFill>
                  <a:srgbClr val="322680"/>
                </a:solidFill>
                <a:latin typeface="Clear Sans Bold"/>
              </a:rPr>
              <a:t>Компенсация</a:t>
            </a:r>
            <a:r>
              <a:rPr lang="en-US" sz="2879" spc="57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115"/>
              </a:lnSpc>
            </a:pP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75%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на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реализацию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проекта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: </a:t>
            </a:r>
          </a:p>
          <a:p>
            <a:pPr>
              <a:lnSpc>
                <a:spcPts val="3115"/>
              </a:lnSpc>
            </a:pP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-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ремонт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,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аренда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нежилого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помещения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и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коммунальные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услуги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</a:p>
          <a:p>
            <a:pPr>
              <a:lnSpc>
                <a:spcPts val="3115"/>
              </a:lnSpc>
            </a:pP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-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приобретение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оргтехники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и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оборудования</a:t>
            </a:r>
            <a:endParaRPr lang="en-US" sz="2600" spc="59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3115"/>
              </a:lnSpc>
            </a:pP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-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паушальный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взнос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</a:p>
          <a:p>
            <a:pPr>
              <a:lnSpc>
                <a:spcPts val="3115"/>
              </a:lnSpc>
            </a:pP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-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оформление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результата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интеллектуальной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деятельности</a:t>
            </a:r>
            <a:endParaRPr lang="en-US" sz="2600" spc="59" dirty="0">
              <a:solidFill>
                <a:srgbClr val="322680"/>
              </a:solidFill>
              <a:latin typeface="Clear Sans Regular"/>
            </a:endParaRPr>
          </a:p>
          <a:p>
            <a:pPr>
              <a:lnSpc>
                <a:spcPts val="3115"/>
              </a:lnSpc>
            </a:pP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-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приобретение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основных</a:t>
            </a:r>
            <a:r>
              <a:rPr lang="en-US" sz="26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600" spc="59" dirty="0" err="1">
                <a:solidFill>
                  <a:srgbClr val="322680"/>
                </a:solidFill>
                <a:latin typeface="Clear Sans Regular"/>
              </a:rPr>
              <a:t>средств</a:t>
            </a:r>
            <a:r>
              <a:rPr lang="en-US" sz="2800" spc="59" dirty="0">
                <a:solidFill>
                  <a:srgbClr val="322680"/>
                </a:solidFill>
                <a:latin typeface="Clear Sans Regular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4306136"/>
            <a:ext cx="7726899" cy="160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Показатель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 </a:t>
            </a: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результативности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:</a:t>
            </a:r>
          </a:p>
          <a:p>
            <a:pPr>
              <a:lnSpc>
                <a:spcPts val="3115"/>
              </a:lnSpc>
            </a:pPr>
            <a:r>
              <a:rPr lang="en-US" sz="2800" spc="59" dirty="0" err="1">
                <a:solidFill>
                  <a:srgbClr val="322680"/>
                </a:solidFill>
                <a:latin typeface="Clear Sans Regular"/>
              </a:rPr>
              <a:t>осуществление</a:t>
            </a:r>
            <a:r>
              <a:rPr lang="en-US" sz="28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800" spc="59" dirty="0" err="1">
                <a:solidFill>
                  <a:srgbClr val="322680"/>
                </a:solidFill>
                <a:latin typeface="Clear Sans Regular"/>
              </a:rPr>
              <a:t>предпринимательской</a:t>
            </a:r>
            <a:r>
              <a:rPr lang="en-US" sz="28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800" spc="59" dirty="0" err="1">
                <a:solidFill>
                  <a:srgbClr val="322680"/>
                </a:solidFill>
                <a:latin typeface="Clear Sans Regular"/>
              </a:rPr>
              <a:t>деятельности</a:t>
            </a:r>
            <a:r>
              <a:rPr lang="en-US" sz="2800" spc="59" dirty="0">
                <a:solidFill>
                  <a:srgbClr val="322680"/>
                </a:solidFill>
                <a:latin typeface="Clear Sans Regular"/>
              </a:rPr>
              <a:t> в </a:t>
            </a:r>
            <a:r>
              <a:rPr lang="en-US" sz="2800" spc="59" dirty="0" err="1">
                <a:solidFill>
                  <a:srgbClr val="322680"/>
                </a:solidFill>
                <a:latin typeface="Clear Sans Regular"/>
              </a:rPr>
              <a:t>статусе</a:t>
            </a:r>
            <a:r>
              <a:rPr lang="en-US" sz="2800" spc="59" dirty="0">
                <a:solidFill>
                  <a:srgbClr val="322680"/>
                </a:solidFill>
                <a:latin typeface="Clear Sans Regular"/>
              </a:rPr>
              <a:t> «</a:t>
            </a:r>
            <a:r>
              <a:rPr lang="en-US" sz="2800" spc="59" dirty="0" err="1">
                <a:solidFill>
                  <a:srgbClr val="322680"/>
                </a:solidFill>
                <a:latin typeface="Clear Sans Regular"/>
              </a:rPr>
              <a:t>социальный</a:t>
            </a:r>
            <a:r>
              <a:rPr lang="en-US" sz="28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800" spc="59" dirty="0" err="1">
                <a:solidFill>
                  <a:srgbClr val="322680"/>
                </a:solidFill>
                <a:latin typeface="Clear Sans Regular"/>
              </a:rPr>
              <a:t>предприниматель</a:t>
            </a:r>
            <a:r>
              <a:rPr lang="en-US" sz="2800" spc="59" dirty="0">
                <a:solidFill>
                  <a:srgbClr val="322680"/>
                </a:solidFill>
                <a:latin typeface="Clear Sans Regular"/>
              </a:rPr>
              <a:t>» </a:t>
            </a:r>
            <a:r>
              <a:rPr lang="en-US" sz="2800" spc="59" dirty="0" err="1">
                <a:solidFill>
                  <a:srgbClr val="322680"/>
                </a:solidFill>
                <a:latin typeface="Clear Sans Regular"/>
              </a:rPr>
              <a:t>не</a:t>
            </a:r>
            <a:r>
              <a:rPr lang="en-US" sz="28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800" spc="59" dirty="0" err="1">
                <a:solidFill>
                  <a:srgbClr val="322680"/>
                </a:solidFill>
                <a:latin typeface="Clear Sans Regular"/>
              </a:rPr>
              <a:t>менее</a:t>
            </a:r>
            <a:r>
              <a:rPr lang="en-US" sz="2800" spc="59" dirty="0">
                <a:solidFill>
                  <a:srgbClr val="322680"/>
                </a:solidFill>
                <a:latin typeface="Clear Sans Regular"/>
              </a:rPr>
              <a:t> 3-х </a:t>
            </a:r>
            <a:r>
              <a:rPr lang="en-US" sz="2800" spc="59" dirty="0" err="1">
                <a:solidFill>
                  <a:srgbClr val="322680"/>
                </a:solidFill>
                <a:latin typeface="Clear Sans Regular"/>
              </a:rPr>
              <a:t>лет</a:t>
            </a:r>
            <a:endParaRPr lang="en-US" sz="2800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44000" y="2681289"/>
            <a:ext cx="7966070" cy="1207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r>
              <a:rPr lang="en-US" sz="2979" spc="59" dirty="0" err="1">
                <a:solidFill>
                  <a:srgbClr val="322680"/>
                </a:solidFill>
                <a:latin typeface="Clear Sans Bold"/>
              </a:rPr>
              <a:t>Получатели</a:t>
            </a:r>
            <a:r>
              <a:rPr lang="en-US" sz="2979" spc="59" dirty="0">
                <a:solidFill>
                  <a:srgbClr val="322680"/>
                </a:solidFill>
                <a:latin typeface="Clear Sans Bold"/>
              </a:rPr>
              <a:t>: </a:t>
            </a:r>
          </a:p>
          <a:p>
            <a:pPr>
              <a:lnSpc>
                <a:spcPts val="3115"/>
              </a:lnSpc>
            </a:pPr>
            <a:r>
              <a:rPr lang="en-US" sz="2800" spc="59" dirty="0" err="1">
                <a:solidFill>
                  <a:srgbClr val="322680"/>
                </a:solidFill>
                <a:latin typeface="Clear Sans Regular"/>
              </a:rPr>
              <a:t>субъекты</a:t>
            </a:r>
            <a:r>
              <a:rPr lang="en-US" sz="2800" spc="59" dirty="0">
                <a:solidFill>
                  <a:srgbClr val="322680"/>
                </a:solidFill>
                <a:latin typeface="Clear Sans Regular"/>
              </a:rPr>
              <a:t> МСП, </a:t>
            </a:r>
            <a:r>
              <a:rPr lang="en-US" sz="2800" spc="59" dirty="0" err="1">
                <a:solidFill>
                  <a:srgbClr val="322680"/>
                </a:solidFill>
                <a:latin typeface="Clear Sans Regular"/>
              </a:rPr>
              <a:t>включенные</a:t>
            </a:r>
            <a:r>
              <a:rPr lang="en-US" sz="2800" spc="59" dirty="0">
                <a:solidFill>
                  <a:srgbClr val="322680"/>
                </a:solidFill>
                <a:latin typeface="Clear Sans Regular"/>
              </a:rPr>
              <a:t> в </a:t>
            </a:r>
            <a:r>
              <a:rPr lang="en-US" sz="2800" spc="59" dirty="0" err="1">
                <a:solidFill>
                  <a:srgbClr val="322680"/>
                </a:solidFill>
                <a:latin typeface="Clear Sans Regular"/>
              </a:rPr>
              <a:t>перечень</a:t>
            </a:r>
            <a:r>
              <a:rPr lang="en-US" sz="28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800" spc="59" dirty="0" err="1">
                <a:solidFill>
                  <a:srgbClr val="322680"/>
                </a:solidFill>
                <a:latin typeface="Clear Sans Regular"/>
              </a:rPr>
              <a:t>социальных</a:t>
            </a:r>
            <a:r>
              <a:rPr lang="en-US" sz="2800" spc="59" dirty="0">
                <a:solidFill>
                  <a:srgbClr val="322680"/>
                </a:solidFill>
                <a:latin typeface="Clear Sans Regular"/>
              </a:rPr>
              <a:t> </a:t>
            </a:r>
            <a:r>
              <a:rPr lang="en-US" sz="2800" spc="59" dirty="0" err="1">
                <a:solidFill>
                  <a:srgbClr val="322680"/>
                </a:solidFill>
                <a:latin typeface="Clear Sans Regular"/>
              </a:rPr>
              <a:t>предприятий</a:t>
            </a:r>
            <a:endParaRPr lang="en-US" sz="2800" spc="59" dirty="0">
              <a:solidFill>
                <a:srgbClr val="322680"/>
              </a:solidFill>
              <a:latin typeface="Clear Sans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040576" y="8581533"/>
            <a:ext cx="14830323" cy="374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6"/>
              </a:lnSpc>
            </a:pPr>
            <a:r>
              <a:rPr lang="en-US" sz="2700" spc="54">
                <a:solidFill>
                  <a:srgbClr val="322680"/>
                </a:solidFill>
                <a:latin typeface="Clear Sans Bold Italics"/>
              </a:rPr>
              <a:t>Подробная информация:</a:t>
            </a:r>
            <a:r>
              <a:rPr lang="en-US" sz="2700" spc="50">
                <a:solidFill>
                  <a:srgbClr val="322680"/>
                </a:solidFill>
                <a:latin typeface="Clear Sans Bold Italics"/>
              </a:rPr>
              <a:t> портал амурбизнес.рф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40576" y="9435355"/>
            <a:ext cx="13900902" cy="299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9"/>
              </a:lnSpc>
            </a:pPr>
            <a:r>
              <a:rPr lang="en-US" sz="2184" spc="43">
                <a:solidFill>
                  <a:srgbClr val="322680"/>
                </a:solidFill>
                <a:latin typeface="Clear Sans Bold Italics"/>
              </a:rPr>
              <a:t>НПА: Постановление Правительства Амурской области от 23.07.2021 № 519</a:t>
            </a:r>
          </a:p>
        </p:txBody>
      </p:sp>
      <p:grpSp>
        <p:nvGrpSpPr>
          <p:cNvPr id="16" name="Group 6"/>
          <p:cNvGrpSpPr/>
          <p:nvPr/>
        </p:nvGrpSpPr>
        <p:grpSpPr>
          <a:xfrm>
            <a:off x="13944601" y="317954"/>
            <a:ext cx="4227540" cy="762000"/>
            <a:chOff x="-418826" y="-2"/>
            <a:chExt cx="6130090" cy="1868781"/>
          </a:xfrm>
        </p:grpSpPr>
        <p:sp>
          <p:nvSpPr>
            <p:cNvPr id="17" name="TextBox 7"/>
            <p:cNvSpPr txBox="1"/>
            <p:nvPr/>
          </p:nvSpPr>
          <p:spPr>
            <a:xfrm>
              <a:off x="1001513" y="-2"/>
              <a:ext cx="4709751" cy="1529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Министерство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экономического развития и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внешних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связей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  <a:p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Амурской</a:t>
              </a:r>
              <a:r>
                <a:rPr lang="en-US" sz="1600" dirty="0">
                  <a:solidFill>
                    <a:srgbClr val="002060"/>
                  </a:solidFill>
                  <a:latin typeface="Clear Sans Bold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Clear Sans Bold"/>
                </a:rPr>
                <a:t>области</a:t>
              </a:r>
              <a:endParaRPr lang="en-US" sz="1600" dirty="0">
                <a:solidFill>
                  <a:srgbClr val="002060"/>
                </a:solidFill>
                <a:latin typeface="Clear Sans Bold"/>
              </a:endParaRPr>
            </a:p>
          </p:txBody>
        </p:sp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10"/>
            <a:srcRect l="7984" t="22087" r="66655" b="16806"/>
            <a:stretch>
              <a:fillRect/>
            </a:stretch>
          </p:blipFill>
          <p:spPr>
            <a:xfrm>
              <a:off x="-418826" y="-2"/>
              <a:ext cx="1215421" cy="1868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2078</Words>
  <Application>Microsoft Office PowerPoint</Application>
  <PresentationFormat>Произвольный</PresentationFormat>
  <Paragraphs>405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Clear Sans Bold Bold Italics</vt:lpstr>
      <vt:lpstr>Arimo</vt:lpstr>
      <vt:lpstr>Arial</vt:lpstr>
      <vt:lpstr>Clear Sans Bold Italics</vt:lpstr>
      <vt:lpstr>Clear Sans Regular Bold Italics</vt:lpstr>
      <vt:lpstr>Clear Sans Regular Italics</vt:lpstr>
      <vt:lpstr>Clear Sans Regular Bold</vt:lpstr>
      <vt:lpstr>Clear Sans Bold</vt:lpstr>
      <vt:lpstr>Clear Sans Regular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Темно-Синий и Голубой Градиент Лидерство Мастер-класс Вебинар Программная Презентация</dc:title>
  <dc:creator>Наталья Сергеевна Кузьменко</dc:creator>
  <cp:lastModifiedBy>Наталья Сергеевна Кузьменко</cp:lastModifiedBy>
  <cp:revision>25</cp:revision>
  <cp:lastPrinted>2022-04-26T06:11:24Z</cp:lastPrinted>
  <dcterms:created xsi:type="dcterms:W3CDTF">2006-08-16T00:00:00Z</dcterms:created>
  <dcterms:modified xsi:type="dcterms:W3CDTF">2022-05-16T23:56:12Z</dcterms:modified>
  <dc:identifier>DAE-y_Rm0xs</dc:identifier>
</cp:coreProperties>
</file>